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handoutMasterIdLst>
    <p:handoutMasterId r:id="rId99"/>
  </p:handoutMasterIdLst>
  <p:sldIdLst>
    <p:sldId id="258" r:id="rId2"/>
    <p:sldId id="260" r:id="rId3"/>
    <p:sldId id="261" r:id="rId4"/>
    <p:sldId id="262" r:id="rId5"/>
    <p:sldId id="336" r:id="rId6"/>
    <p:sldId id="263" r:id="rId7"/>
    <p:sldId id="264" r:id="rId8"/>
    <p:sldId id="337" r:id="rId9"/>
    <p:sldId id="265" r:id="rId10"/>
    <p:sldId id="338" r:id="rId11"/>
    <p:sldId id="266" r:id="rId12"/>
    <p:sldId id="339" r:id="rId13"/>
    <p:sldId id="267" r:id="rId14"/>
    <p:sldId id="268" r:id="rId15"/>
    <p:sldId id="269" r:id="rId16"/>
    <p:sldId id="342" r:id="rId17"/>
    <p:sldId id="340" r:id="rId18"/>
    <p:sldId id="270" r:id="rId19"/>
    <p:sldId id="341" r:id="rId20"/>
    <p:sldId id="343" r:id="rId21"/>
    <p:sldId id="344" r:id="rId22"/>
    <p:sldId id="345" r:id="rId23"/>
    <p:sldId id="346" r:id="rId24"/>
    <p:sldId id="347" r:id="rId25"/>
    <p:sldId id="348" r:id="rId26"/>
    <p:sldId id="350" r:id="rId27"/>
    <p:sldId id="349" r:id="rId28"/>
    <p:sldId id="351" r:id="rId29"/>
    <p:sldId id="352" r:id="rId30"/>
    <p:sldId id="353" r:id="rId31"/>
    <p:sldId id="355" r:id="rId32"/>
    <p:sldId id="356" r:id="rId33"/>
    <p:sldId id="357" r:id="rId34"/>
    <p:sldId id="358" r:id="rId35"/>
    <p:sldId id="359" r:id="rId36"/>
    <p:sldId id="360" r:id="rId37"/>
    <p:sldId id="361" r:id="rId38"/>
    <p:sldId id="362" r:id="rId39"/>
    <p:sldId id="363" r:id="rId40"/>
    <p:sldId id="364" r:id="rId41"/>
    <p:sldId id="365" r:id="rId42"/>
    <p:sldId id="366" r:id="rId43"/>
    <p:sldId id="367" r:id="rId44"/>
    <p:sldId id="368" r:id="rId45"/>
    <p:sldId id="369" r:id="rId46"/>
    <p:sldId id="370" r:id="rId47"/>
    <p:sldId id="371" r:id="rId48"/>
    <p:sldId id="372" r:id="rId49"/>
    <p:sldId id="373" r:id="rId50"/>
    <p:sldId id="374" r:id="rId51"/>
    <p:sldId id="375" r:id="rId52"/>
    <p:sldId id="376" r:id="rId53"/>
    <p:sldId id="377" r:id="rId54"/>
    <p:sldId id="378" r:id="rId55"/>
    <p:sldId id="379" r:id="rId56"/>
    <p:sldId id="380" r:id="rId57"/>
    <p:sldId id="381" r:id="rId58"/>
    <p:sldId id="382" r:id="rId59"/>
    <p:sldId id="383" r:id="rId60"/>
    <p:sldId id="384" r:id="rId61"/>
    <p:sldId id="385" r:id="rId62"/>
    <p:sldId id="386" r:id="rId63"/>
    <p:sldId id="387" r:id="rId64"/>
    <p:sldId id="388" r:id="rId65"/>
    <p:sldId id="389" r:id="rId66"/>
    <p:sldId id="391" r:id="rId67"/>
    <p:sldId id="392" r:id="rId68"/>
    <p:sldId id="393" r:id="rId69"/>
    <p:sldId id="394" r:id="rId70"/>
    <p:sldId id="395" r:id="rId71"/>
    <p:sldId id="396" r:id="rId72"/>
    <p:sldId id="397" r:id="rId73"/>
    <p:sldId id="398" r:id="rId74"/>
    <p:sldId id="399" r:id="rId75"/>
    <p:sldId id="400" r:id="rId76"/>
    <p:sldId id="401" r:id="rId77"/>
    <p:sldId id="402" r:id="rId78"/>
    <p:sldId id="403" r:id="rId79"/>
    <p:sldId id="404" r:id="rId80"/>
    <p:sldId id="405" r:id="rId81"/>
    <p:sldId id="406" r:id="rId82"/>
    <p:sldId id="407" r:id="rId83"/>
    <p:sldId id="408" r:id="rId84"/>
    <p:sldId id="409" r:id="rId85"/>
    <p:sldId id="410" r:id="rId86"/>
    <p:sldId id="411" r:id="rId87"/>
    <p:sldId id="413" r:id="rId88"/>
    <p:sldId id="412" r:id="rId89"/>
    <p:sldId id="414" r:id="rId90"/>
    <p:sldId id="415" r:id="rId91"/>
    <p:sldId id="416" r:id="rId92"/>
    <p:sldId id="417" r:id="rId93"/>
    <p:sldId id="418" r:id="rId94"/>
    <p:sldId id="419" r:id="rId95"/>
    <p:sldId id="420" r:id="rId96"/>
    <p:sldId id="42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3" d="2"/>
        <a:sy n="3" d="2"/>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3/31/2019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3/31/2019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3/31/2019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3/31/2019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3/31/2019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3/31/2019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3/31/2019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3/31/2019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3/31/2019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3/31/2019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3/31/2019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3/31/2019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3/31/2019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3/31/2019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export.gov/" TargetMode="External"/><Relationship Id="rId3" Type="http://schemas.openxmlformats.org/officeDocument/2006/relationships/hyperlink" Target="http://www.1ropani.com/" TargetMode="External"/><Relationship Id="rId7" Type="http://schemas.openxmlformats.org/officeDocument/2006/relationships/hyperlink" Target="https://www.ican.org.np/" TargetMode="External"/><Relationship Id="rId2" Type="http://schemas.openxmlformats.org/officeDocument/2006/relationships/hyperlink" Target="http://www.ebeema.com/" TargetMode="External"/><Relationship Id="rId1" Type="http://schemas.openxmlformats.org/officeDocument/2006/relationships/slideLayout" Target="../slideLayouts/slideLayout2.xml"/><Relationship Id="rId6" Type="http://schemas.openxmlformats.org/officeDocument/2006/relationships/hyperlink" Target="http://mytrip2nepal.com/" TargetMode="External"/><Relationship Id="rId11" Type="http://schemas.openxmlformats.org/officeDocument/2006/relationships/hyperlink" Target="https://www.jobsnepal.com/job/online-jobs/77120" TargetMode="External"/><Relationship Id="rId5" Type="http://schemas.openxmlformats.org/officeDocument/2006/relationships/hyperlink" Target="http://www.therealtors.com.np/" TargetMode="External"/><Relationship Id="rId10" Type="http://schemas.openxmlformats.org/officeDocument/2006/relationships/hyperlink" Target="https://kullabs.com/" TargetMode="External"/><Relationship Id="rId4" Type="http://schemas.openxmlformats.org/officeDocument/2006/relationships/hyperlink" Target="https://www.gharjagganepal.com/" TargetMode="External"/><Relationship Id="rId9" Type="http://schemas.openxmlformats.org/officeDocument/2006/relationships/hyperlink" Target="https://www.hamrodoctor.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7580" y="1943842"/>
            <a:ext cx="9304420" cy="2243147"/>
          </a:xfrm>
        </p:spPr>
        <p:txBody>
          <a:bodyPr>
            <a:normAutofit/>
          </a:bodyPr>
          <a:lstStyle/>
          <a:p>
            <a:r>
              <a:rPr lang="en-US" sz="5000" dirty="0"/>
              <a:t>E-COMMERCE (ECM-133)</a:t>
            </a:r>
          </a:p>
        </p:txBody>
      </p:sp>
      <p:sp>
        <p:nvSpPr>
          <p:cNvPr id="6" name="Subtitle 5">
            <a:extLst>
              <a:ext uri="{FF2B5EF4-FFF2-40B4-BE49-F238E27FC236}">
                <a16:creationId xmlns:a16="http://schemas.microsoft.com/office/drawing/2014/main" id="{604488DE-ED7B-4636-8177-F918044B9521}"/>
              </a:ext>
            </a:extLst>
          </p:cNvPr>
          <p:cNvSpPr>
            <a:spLocks noGrp="1"/>
          </p:cNvSpPr>
          <p:nvPr>
            <p:ph type="subTitle" idx="1"/>
          </p:nvPr>
        </p:nvSpPr>
        <p:spPr/>
        <p:txBody>
          <a:bodyPr/>
          <a:lstStyle/>
          <a:p>
            <a:r>
              <a:rPr lang="en-US" dirty="0"/>
              <a:t>BIT (Third Semester) – Texas College</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Top online shopping portals acquired recently in 2018</a:t>
            </a:r>
          </a:p>
        </p:txBody>
      </p:sp>
      <p:pic>
        <p:nvPicPr>
          <p:cNvPr id="2" name="Picture 1">
            <a:extLst>
              <a:ext uri="{FF2B5EF4-FFF2-40B4-BE49-F238E27FC236}">
                <a16:creationId xmlns:a16="http://schemas.microsoft.com/office/drawing/2014/main" id="{C244825A-3956-4F85-A8D0-FCCF091DFFA8}"/>
              </a:ext>
            </a:extLst>
          </p:cNvPr>
          <p:cNvPicPr>
            <a:picLocks noChangeAspect="1"/>
          </p:cNvPicPr>
          <p:nvPr/>
        </p:nvPicPr>
        <p:blipFill>
          <a:blip r:embed="rId2"/>
          <a:stretch>
            <a:fillRect/>
          </a:stretch>
        </p:blipFill>
        <p:spPr>
          <a:xfrm>
            <a:off x="2491408" y="1875104"/>
            <a:ext cx="6861238" cy="3734706"/>
          </a:xfrm>
          <a:prstGeom prst="rect">
            <a:avLst/>
          </a:prstGeom>
        </p:spPr>
      </p:pic>
      <p:sp>
        <p:nvSpPr>
          <p:cNvPr id="3" name="Rectangle 2">
            <a:extLst>
              <a:ext uri="{FF2B5EF4-FFF2-40B4-BE49-F238E27FC236}">
                <a16:creationId xmlns:a16="http://schemas.microsoft.com/office/drawing/2014/main" id="{D9190C21-0008-46BF-B6C3-82C58E049CA4}"/>
              </a:ext>
            </a:extLst>
          </p:cNvPr>
          <p:cNvSpPr/>
          <p:nvPr/>
        </p:nvSpPr>
        <p:spPr>
          <a:xfrm>
            <a:off x="250267" y="5361139"/>
            <a:ext cx="11941733" cy="1477328"/>
          </a:xfrm>
          <a:prstGeom prst="rect">
            <a:avLst/>
          </a:prstGeom>
        </p:spPr>
        <p:txBody>
          <a:bodyPr wrap="square">
            <a:spAutoFit/>
          </a:bodyPr>
          <a:lstStyle/>
          <a:p>
            <a:pPr fontAlgn="base"/>
            <a:r>
              <a:rPr lang="en-US" dirty="0">
                <a:solidFill>
                  <a:srgbClr val="444444"/>
                </a:solidFill>
                <a:latin typeface="inherit"/>
              </a:rPr>
              <a:t>One of largest financial technology company of Nepal, F1Soft acquired </a:t>
            </a:r>
            <a:r>
              <a:rPr lang="en-US" dirty="0" err="1">
                <a:solidFill>
                  <a:srgbClr val="444444"/>
                </a:solidFill>
                <a:latin typeface="inherit"/>
              </a:rPr>
              <a:t>BhatbhateniOnline</a:t>
            </a:r>
            <a:r>
              <a:rPr lang="en-US" dirty="0">
                <a:solidFill>
                  <a:srgbClr val="444444"/>
                </a:solidFill>
                <a:latin typeface="inherit"/>
              </a:rPr>
              <a:t> in June 2018. </a:t>
            </a:r>
            <a:r>
              <a:rPr lang="en-US" dirty="0" err="1">
                <a:solidFill>
                  <a:srgbClr val="444444"/>
                </a:solidFill>
                <a:latin typeface="inherit"/>
              </a:rPr>
              <a:t>BhatbhateniOnline</a:t>
            </a:r>
            <a:r>
              <a:rPr lang="en-US" dirty="0">
                <a:solidFill>
                  <a:srgbClr val="444444"/>
                </a:solidFill>
                <a:latin typeface="inherit"/>
              </a:rPr>
              <a:t> has been operating its online business for past 6 years and managed to earn a decent trust &amp; credibility in the Nepali market.</a:t>
            </a:r>
            <a:r>
              <a:rPr lang="en-US" dirty="0">
                <a:solidFill>
                  <a:srgbClr val="444444"/>
                </a:solidFill>
                <a:latin typeface="Open Sans"/>
              </a:rPr>
              <a:t> </a:t>
            </a:r>
          </a:p>
          <a:p>
            <a:pPr fontAlgn="base"/>
            <a:r>
              <a:rPr lang="en-US" dirty="0">
                <a:solidFill>
                  <a:srgbClr val="444444"/>
                </a:solidFill>
                <a:latin typeface="inherit"/>
              </a:rPr>
              <a:t>F1Soft, which is a tech giant in Nepal has stepped into E-commerce business in Nepal with this acquisition. They have rebranded </a:t>
            </a:r>
            <a:r>
              <a:rPr lang="en-US" dirty="0" err="1">
                <a:solidFill>
                  <a:srgbClr val="444444"/>
                </a:solidFill>
                <a:latin typeface="inherit"/>
              </a:rPr>
              <a:t>BhatbhateniOnline</a:t>
            </a:r>
            <a:r>
              <a:rPr lang="en-US" dirty="0">
                <a:solidFill>
                  <a:srgbClr val="444444"/>
                </a:solidFill>
                <a:latin typeface="inherit"/>
              </a:rPr>
              <a:t> as </a:t>
            </a:r>
            <a:r>
              <a:rPr lang="en-US" dirty="0" err="1">
                <a:solidFill>
                  <a:srgbClr val="444444"/>
                </a:solidFill>
                <a:latin typeface="inherit"/>
              </a:rPr>
              <a:t>eSewapasal</a:t>
            </a:r>
            <a:r>
              <a:rPr lang="en-US" dirty="0">
                <a:solidFill>
                  <a:srgbClr val="444444"/>
                </a:solidFill>
                <a:latin typeface="inherit"/>
              </a:rPr>
              <a:t>. However, Both the portals have different websites for now. It would be interesting to see if they combine them into one or just operate them separately..</a:t>
            </a:r>
            <a:endParaRPr lang="en-US" b="0" i="0" dirty="0">
              <a:solidFill>
                <a:srgbClr val="444444"/>
              </a:solidFill>
              <a:effectLst/>
              <a:latin typeface="Open Sans"/>
            </a:endParaRPr>
          </a:p>
        </p:txBody>
      </p:sp>
    </p:spTree>
    <p:extLst>
      <p:ext uri="{BB962C8B-B14F-4D97-AF65-F5344CB8AC3E}">
        <p14:creationId xmlns:p14="http://schemas.microsoft.com/office/powerpoint/2010/main" val="41061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dirty="0"/>
              <a:t>ONLINE RETAIL : ADVANTAGES AND CHALLANGES</a:t>
            </a:r>
            <a:endParaRPr lang="en-US" b="1" dirty="0"/>
          </a:p>
        </p:txBody>
      </p:sp>
      <p:pic>
        <p:nvPicPr>
          <p:cNvPr id="3" name="Picture 2">
            <a:extLst>
              <a:ext uri="{FF2B5EF4-FFF2-40B4-BE49-F238E27FC236}">
                <a16:creationId xmlns:a16="http://schemas.microsoft.com/office/drawing/2014/main" id="{36D6B462-1928-4290-B5C5-A2407BAB9A79}"/>
              </a:ext>
            </a:extLst>
          </p:cNvPr>
          <p:cNvPicPr>
            <a:picLocks noChangeAspect="1"/>
          </p:cNvPicPr>
          <p:nvPr/>
        </p:nvPicPr>
        <p:blipFill>
          <a:blip r:embed="rId2"/>
          <a:stretch>
            <a:fillRect/>
          </a:stretch>
        </p:blipFill>
        <p:spPr>
          <a:xfrm>
            <a:off x="3207026" y="1828456"/>
            <a:ext cx="5555560" cy="4954467"/>
          </a:xfrm>
          <a:prstGeom prst="rect">
            <a:avLst/>
          </a:prstGeom>
        </p:spPr>
      </p:pic>
    </p:spTree>
    <p:extLst>
      <p:ext uri="{BB962C8B-B14F-4D97-AF65-F5344CB8AC3E}">
        <p14:creationId xmlns:p14="http://schemas.microsoft.com/office/powerpoint/2010/main" val="36094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dirty="0"/>
              <a:t>ONLINE RETAIL : MULTI-CHANNEL INTEGRATION</a:t>
            </a:r>
            <a:endParaRPr lang="en-US" b="1" dirty="0"/>
          </a:p>
        </p:txBody>
      </p:sp>
      <p:sp>
        <p:nvSpPr>
          <p:cNvPr id="2" name="Rectangle 1">
            <a:extLst>
              <a:ext uri="{FF2B5EF4-FFF2-40B4-BE49-F238E27FC236}">
                <a16:creationId xmlns:a16="http://schemas.microsoft.com/office/drawing/2014/main" id="{98FEA0A4-3C78-4F22-9DA9-FD09C488A632}"/>
              </a:ext>
            </a:extLst>
          </p:cNvPr>
          <p:cNvSpPr/>
          <p:nvPr/>
        </p:nvSpPr>
        <p:spPr>
          <a:xfrm>
            <a:off x="901148" y="2015773"/>
            <a:ext cx="10495722" cy="2954655"/>
          </a:xfrm>
          <a:prstGeom prst="rect">
            <a:avLst/>
          </a:prstGeom>
        </p:spPr>
        <p:txBody>
          <a:bodyPr wrap="square">
            <a:spAutoFit/>
          </a:bodyPr>
          <a:lstStyle/>
          <a:p>
            <a:r>
              <a:rPr lang="en-US" sz="2800" dirty="0"/>
              <a:t>Clearly one of the most important e-commerce retail themes of 2013–2014, and into the future, is the ability of offline traditional firms such as Walmart, Target, JCPenney, Staples, and others to continue to integrate their Web and mobile operations with their physical store operations in order to provide an “integrated shopping customer experience,” and leverage the value of their physical stores</a:t>
            </a:r>
          </a:p>
          <a:p>
            <a:endParaRPr lang="en-US" dirty="0"/>
          </a:p>
        </p:txBody>
      </p:sp>
    </p:spTree>
    <p:extLst>
      <p:ext uri="{BB962C8B-B14F-4D97-AF65-F5344CB8AC3E}">
        <p14:creationId xmlns:p14="http://schemas.microsoft.com/office/powerpoint/2010/main" val="325907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2800" b="1" dirty="0"/>
              <a:t>ONLINE RETAIL : MULTI-CHANNEL INTEGRATION</a:t>
            </a:r>
            <a:endParaRPr lang="en-US" b="1" dirty="0"/>
          </a:p>
        </p:txBody>
      </p:sp>
      <p:pic>
        <p:nvPicPr>
          <p:cNvPr id="3" name="Picture 2">
            <a:extLst>
              <a:ext uri="{FF2B5EF4-FFF2-40B4-BE49-F238E27FC236}">
                <a16:creationId xmlns:a16="http://schemas.microsoft.com/office/drawing/2014/main" id="{29D66108-727E-4133-95EE-004FCF74EA04}"/>
              </a:ext>
            </a:extLst>
          </p:cNvPr>
          <p:cNvPicPr>
            <a:picLocks noChangeAspect="1"/>
          </p:cNvPicPr>
          <p:nvPr/>
        </p:nvPicPr>
        <p:blipFill>
          <a:blip r:embed="rId2"/>
          <a:stretch>
            <a:fillRect/>
          </a:stretch>
        </p:blipFill>
        <p:spPr>
          <a:xfrm>
            <a:off x="3299791" y="1828456"/>
            <a:ext cx="4810540" cy="4953604"/>
          </a:xfrm>
          <a:prstGeom prst="rect">
            <a:avLst/>
          </a:prstGeom>
        </p:spPr>
      </p:pic>
    </p:spTree>
    <p:extLst>
      <p:ext uri="{BB962C8B-B14F-4D97-AF65-F5344CB8AC3E}">
        <p14:creationId xmlns:p14="http://schemas.microsoft.com/office/powerpoint/2010/main" val="107395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normAutofit/>
          </a:bodyPr>
          <a:lstStyle/>
          <a:p>
            <a:r>
              <a:rPr lang="en-US" sz="3200" b="1" dirty="0"/>
              <a:t>ANALYZING THE VIABILITY OF ONLINE FIRMS</a:t>
            </a:r>
          </a:p>
        </p:txBody>
      </p:sp>
      <p:sp>
        <p:nvSpPr>
          <p:cNvPr id="4" name="Rectangle 3">
            <a:extLst>
              <a:ext uri="{FF2B5EF4-FFF2-40B4-BE49-F238E27FC236}">
                <a16:creationId xmlns:a16="http://schemas.microsoft.com/office/drawing/2014/main" id="{75D15CB1-2080-49B5-AD38-0A50BAB71A2F}"/>
              </a:ext>
            </a:extLst>
          </p:cNvPr>
          <p:cNvSpPr/>
          <p:nvPr/>
        </p:nvSpPr>
        <p:spPr>
          <a:xfrm>
            <a:off x="477078" y="2054087"/>
            <a:ext cx="11131826" cy="5693866"/>
          </a:xfrm>
          <a:prstGeom prst="rect">
            <a:avLst/>
          </a:prstGeom>
        </p:spPr>
        <p:txBody>
          <a:bodyPr wrap="square">
            <a:spAutoFit/>
          </a:bodyPr>
          <a:lstStyle/>
          <a:p>
            <a:r>
              <a:rPr lang="en-US" sz="2800" dirty="0"/>
              <a:t>Moving On, we will analyze the viability of a number of online companies that exemplify specific e-commerce models. </a:t>
            </a:r>
          </a:p>
          <a:p>
            <a:endParaRPr lang="en-US" sz="2800" dirty="0"/>
          </a:p>
          <a:p>
            <a:r>
              <a:rPr lang="en-US" sz="2800" dirty="0"/>
              <a:t>We are primarily interested in understanding the near-to-medium term (1–3 years) economic viability of these firms and their business models. </a:t>
            </a:r>
          </a:p>
          <a:p>
            <a:endParaRPr lang="en-US" sz="2800" dirty="0"/>
          </a:p>
          <a:p>
            <a:r>
              <a:rPr lang="en-US" sz="2800" dirty="0"/>
              <a:t>Economic viability refers to the ability of firms to survive as profitable business firms during the specified period. To answer the question of economic viability, two business analysis approaches: strategic analysis and financial analysis can be applied</a:t>
            </a:r>
          </a:p>
          <a:p>
            <a:endParaRPr lang="en-US" sz="2800" dirty="0"/>
          </a:p>
          <a:p>
            <a:endParaRPr lang="en-US" sz="2800" dirty="0"/>
          </a:p>
          <a:p>
            <a:endParaRPr lang="en-US" sz="2800" dirty="0"/>
          </a:p>
        </p:txBody>
      </p:sp>
    </p:spTree>
    <p:extLst>
      <p:ext uri="{BB962C8B-B14F-4D97-AF65-F5344CB8AC3E}">
        <p14:creationId xmlns:p14="http://schemas.microsoft.com/office/powerpoint/2010/main" val="175135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STRATEGIC ANALYSIS AND FACTORS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lnSpcReduction="20000"/>
          </a:bodyPr>
          <a:lstStyle/>
          <a:p>
            <a:pPr marL="0" indent="0">
              <a:buNone/>
            </a:pPr>
            <a:r>
              <a:rPr lang="en-US" sz="2800" dirty="0"/>
              <a:t>Strategic approaches to economic viability focus on both the industry in which a firm operates and the firm itself (see Chapter 2, Sections 2.2 and 2.5). The key industry strategic factors are: </a:t>
            </a:r>
          </a:p>
          <a:p>
            <a:r>
              <a:rPr lang="en-US" sz="2800" b="1" dirty="0"/>
              <a:t>Barriers to entry</a:t>
            </a:r>
            <a:r>
              <a:rPr lang="en-US" sz="2800" dirty="0"/>
              <a:t>: Can new entrants be barred from entering the industry through high capital costs or intellectual property barriers (such as patents and copyrights)? </a:t>
            </a:r>
          </a:p>
          <a:p>
            <a:r>
              <a:rPr lang="en-US" sz="2800" b="1" dirty="0"/>
              <a:t>Power of suppliers</a:t>
            </a:r>
            <a:r>
              <a:rPr lang="en-US" sz="2800" dirty="0"/>
              <a:t>: Can suppliers dictate high prices to the industry or can vendors choose from among many suppliers? Have firms achieved sufficient scale to bargain effectively for lower prices from suppliers? </a:t>
            </a:r>
          </a:p>
          <a:p>
            <a:r>
              <a:rPr lang="en-US" sz="2800" b="1" dirty="0"/>
              <a:t>Power of customers</a:t>
            </a:r>
            <a:r>
              <a:rPr lang="en-US" sz="2800" dirty="0"/>
              <a:t>: Can customers choose from many competing suppliers and hence challenge high prices and high margins? </a:t>
            </a:r>
          </a:p>
        </p:txBody>
      </p:sp>
    </p:spTree>
    <p:extLst>
      <p:ext uri="{BB962C8B-B14F-4D97-AF65-F5344CB8AC3E}">
        <p14:creationId xmlns:p14="http://schemas.microsoft.com/office/powerpoint/2010/main" val="143282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STRATEGIC ANALYSIS AND FACTORS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lnSpcReduction="10000"/>
          </a:bodyPr>
          <a:lstStyle/>
          <a:p>
            <a:r>
              <a:rPr lang="en-US" sz="2800" b="1" dirty="0"/>
              <a:t>Existence of substitute products</a:t>
            </a:r>
            <a:r>
              <a:rPr lang="en-US" sz="2800" dirty="0"/>
              <a:t>: Can the functionality of the product or service be obtained from alternative channels or competing products in different industries? Are substitute products and services likely to emerge in the near future? </a:t>
            </a:r>
          </a:p>
          <a:p>
            <a:r>
              <a:rPr lang="en-US" sz="2800" b="1" dirty="0"/>
              <a:t>Industry value chain</a:t>
            </a:r>
            <a:r>
              <a:rPr lang="en-US" sz="2800" dirty="0"/>
              <a:t>: Is the chain of production and distribution in the industry changing in ways that benefit or harm the firm?</a:t>
            </a:r>
          </a:p>
          <a:p>
            <a:r>
              <a:rPr lang="en-US" sz="2800" b="1" dirty="0"/>
              <a:t>Nature of intra-industry competition</a:t>
            </a:r>
            <a:r>
              <a:rPr lang="en-US" sz="2800" dirty="0"/>
              <a:t>: Is the basis of competition within the industry based on differentiated products and services, price, scope of offerings, or focus of offerings? How is the nature of competition changing? Will these changes benefit the firm?</a:t>
            </a:r>
          </a:p>
        </p:txBody>
      </p:sp>
    </p:spTree>
    <p:extLst>
      <p:ext uri="{BB962C8B-B14F-4D97-AF65-F5344CB8AC3E}">
        <p14:creationId xmlns:p14="http://schemas.microsoft.com/office/powerpoint/2010/main" val="305512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FINANCIAL ANALYSIS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Strategic analysis helps us comprehend the competitive situation of the firm. Financial analysis helps us understand how in fact the firm is performing. </a:t>
            </a:r>
          </a:p>
          <a:p>
            <a:pPr marL="0" indent="0">
              <a:buNone/>
            </a:pPr>
            <a:r>
              <a:rPr lang="en-US" sz="2800" dirty="0"/>
              <a:t>There are two parts to a financial analysis: </a:t>
            </a:r>
            <a:r>
              <a:rPr lang="en-US" sz="2800" b="1" dirty="0"/>
              <a:t>the statement of operations and the balance sheet</a:t>
            </a:r>
            <a:r>
              <a:rPr lang="en-US" sz="2800" dirty="0"/>
              <a:t>. </a:t>
            </a:r>
          </a:p>
          <a:p>
            <a:pPr marL="0" indent="0">
              <a:buNone/>
            </a:pPr>
            <a:r>
              <a:rPr lang="en-US" sz="2800" dirty="0"/>
              <a:t>The statement of operations tells us how much money (or loss) the firm is achieving based on current sales and costs. </a:t>
            </a:r>
          </a:p>
          <a:p>
            <a:pPr marL="0" indent="0">
              <a:buNone/>
            </a:pPr>
            <a:r>
              <a:rPr lang="en-US" sz="2800" dirty="0"/>
              <a:t>The balance sheet tells us how many assets the firm has to support its current and future operations. </a:t>
            </a:r>
          </a:p>
        </p:txBody>
      </p:sp>
    </p:spTree>
    <p:extLst>
      <p:ext uri="{BB962C8B-B14F-4D97-AF65-F5344CB8AC3E}">
        <p14:creationId xmlns:p14="http://schemas.microsoft.com/office/powerpoint/2010/main" val="41073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2800" b="1" dirty="0"/>
              <a:t>FINANCIAL ANALYSIS – FIRMS STATEMENT OF OPERATION</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Some of the key factors to look for in a firm’s statement of operations:</a:t>
            </a:r>
          </a:p>
          <a:p>
            <a:r>
              <a:rPr lang="en-US" sz="2800" b="1" dirty="0"/>
              <a:t>Revenues</a:t>
            </a:r>
            <a:r>
              <a:rPr lang="en-US" sz="2800" dirty="0"/>
              <a:t>: Are revenues growing and at what rate? Many e-commerce companies have experienced impressive, even explosive, revenue growth as an entirely new channel is created. </a:t>
            </a:r>
          </a:p>
          <a:p>
            <a:r>
              <a:rPr lang="en-US" sz="2800" b="1" dirty="0"/>
              <a:t>Cost of sales</a:t>
            </a:r>
            <a:r>
              <a:rPr lang="en-US" sz="2800" dirty="0"/>
              <a:t>: What is the cost of sales compared to revenues? Cost of sales typically includes the cost of the products sold and related costs. The lower the cost of sales compared to revenue, the higher the gross profit. </a:t>
            </a:r>
          </a:p>
        </p:txBody>
      </p:sp>
    </p:spTree>
    <p:extLst>
      <p:ext uri="{BB962C8B-B14F-4D97-AF65-F5344CB8AC3E}">
        <p14:creationId xmlns:p14="http://schemas.microsoft.com/office/powerpoint/2010/main" val="307272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a:t>FINANCIAL ANALYSIS – FIRMS STATEMENT OF OPERATION</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lnSpcReduction="10000"/>
          </a:bodyPr>
          <a:lstStyle/>
          <a:p>
            <a:r>
              <a:rPr lang="en-US" sz="2800" b="1" dirty="0"/>
              <a:t>Gross margin</a:t>
            </a:r>
            <a:r>
              <a:rPr lang="en-US" sz="2800" dirty="0"/>
              <a:t>: What is the firm’s gross margin, and is it increasing or decreasing? Gross margin is calculated by dividing gross profit by net sales revenues. Gross margin can tell you if the firm is gaining or losing market power vis-à-vis its key suppliers</a:t>
            </a:r>
          </a:p>
          <a:p>
            <a:r>
              <a:rPr lang="en-US" sz="2800" b="1" dirty="0"/>
              <a:t>Operating expenses</a:t>
            </a:r>
            <a:r>
              <a:rPr lang="en-US" sz="2800" dirty="0"/>
              <a:t>: What are the firm’s operating expenses, and are they increasing or decreasing? Operating expenses typically include the cost of marketing, technology, and administrative overhead</a:t>
            </a:r>
          </a:p>
          <a:p>
            <a:r>
              <a:rPr lang="en-US" sz="2800" b="1" dirty="0"/>
              <a:t>Operating margin</a:t>
            </a:r>
            <a:r>
              <a:rPr lang="en-US" sz="2800" dirty="0"/>
              <a:t>: What did the firm earn from its current operations? Operating margin is calculated by dividing operating income or loss by net sales revenue. Operating margin is an indication of a company’s ability to turn sales into pre-tax profit after operating expenses have been deducted</a:t>
            </a:r>
          </a:p>
        </p:txBody>
      </p:sp>
    </p:spTree>
    <p:extLst>
      <p:ext uri="{BB962C8B-B14F-4D97-AF65-F5344CB8AC3E}">
        <p14:creationId xmlns:p14="http://schemas.microsoft.com/office/powerpoint/2010/main" val="177160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UNIT IV E-COMMERCE IN ACTION</a:t>
            </a:r>
            <a:endParaRPr lang="en-US" dirty="0"/>
          </a:p>
        </p:txBody>
      </p:sp>
      <p:sp>
        <p:nvSpPr>
          <p:cNvPr id="14" name="Content Placeholder 2"/>
          <p:cNvSpPr>
            <a:spLocks noGrp="1"/>
          </p:cNvSpPr>
          <p:nvPr>
            <p:ph idx="1"/>
          </p:nvPr>
        </p:nvSpPr>
        <p:spPr>
          <a:xfrm>
            <a:off x="1113183" y="2014330"/>
            <a:ext cx="9795609" cy="4651513"/>
          </a:xfrm>
        </p:spPr>
        <p:txBody>
          <a:bodyPr>
            <a:normAutofit/>
          </a:bodyPr>
          <a:lstStyle/>
          <a:p>
            <a:r>
              <a:rPr lang="en-US" sz="3600" b="1" dirty="0"/>
              <a:t>Chapter 9</a:t>
            </a:r>
            <a:r>
              <a:rPr lang="en-US" sz="3600" dirty="0"/>
              <a:t>: Online Retail and Services </a:t>
            </a:r>
          </a:p>
          <a:p>
            <a:r>
              <a:rPr lang="en-US" sz="3600" b="1" dirty="0"/>
              <a:t>Chapter 10</a:t>
            </a:r>
            <a:r>
              <a:rPr lang="en-US" sz="3600" dirty="0"/>
              <a:t>: Online Content and Media </a:t>
            </a:r>
          </a:p>
          <a:p>
            <a:r>
              <a:rPr lang="en-US" sz="3600" b="1" dirty="0"/>
              <a:t>Chapter 11</a:t>
            </a:r>
            <a:r>
              <a:rPr lang="en-US" sz="3600" dirty="0"/>
              <a:t>: Social Networks, Auctions, and Portals</a:t>
            </a:r>
          </a:p>
          <a:p>
            <a:r>
              <a:rPr lang="en-US" sz="3600" b="1" dirty="0"/>
              <a:t>Chapter 12</a:t>
            </a:r>
            <a:r>
              <a:rPr lang="en-US" sz="3600" dirty="0"/>
              <a:t>: B2B E-commerce: Supply Chain Management and Collaborative Commerce</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a:t>FINANCIAL ANALYSIS – FIRMS STATEMENT OF OPERATION</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r>
              <a:rPr lang="en-US" sz="2800" b="1" dirty="0"/>
              <a:t>Net margin</a:t>
            </a:r>
            <a:r>
              <a:rPr lang="en-US" sz="2800" dirty="0"/>
              <a:t>: Net margin tells us the percentage of its gross sales revenue the firm was able to retain after all expenses are deducted. Net margin is calculated by dividing net income or loss by net sales revenue. Net margin sums up in one number how successful a company has been at the business of making a profit on each dollar of sales revenues. </a:t>
            </a:r>
          </a:p>
          <a:p>
            <a:pPr marL="0" indent="0">
              <a:buNone/>
            </a:pPr>
            <a:endParaRPr lang="en-US" sz="2800" dirty="0"/>
          </a:p>
          <a:p>
            <a:pPr marL="457200" lvl="1" indent="0">
              <a:buNone/>
            </a:pPr>
            <a:r>
              <a:rPr lang="en-US" sz="2600" dirty="0"/>
              <a:t>Net margin also tells us something about the efficiency of the firm by measuring the percentage of sales revenue it is able to retain after all expenses are deducted from gross revenues, and within a single industry can be used to measure the relative efficiency of competing firms</a:t>
            </a:r>
          </a:p>
        </p:txBody>
      </p:sp>
    </p:spTree>
    <p:extLst>
      <p:ext uri="{BB962C8B-B14F-4D97-AF65-F5344CB8AC3E}">
        <p14:creationId xmlns:p14="http://schemas.microsoft.com/office/powerpoint/2010/main" val="256939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E-TAILING BUSINESS MODELS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Autofit/>
          </a:bodyPr>
          <a:lstStyle/>
          <a:p>
            <a:pPr marL="0" indent="0">
              <a:buNone/>
            </a:pPr>
            <a:r>
              <a:rPr lang="en-US" sz="2400" b="1" dirty="0"/>
              <a:t>Multi-channel Merchants: Bricks-and-clicks</a:t>
            </a:r>
          </a:p>
          <a:p>
            <a:r>
              <a:rPr lang="en-US" sz="2400" b="1" dirty="0"/>
              <a:t>bricks-and-clicks</a:t>
            </a:r>
            <a:r>
              <a:rPr lang="en-US" sz="2400" dirty="0"/>
              <a:t> companies that have a network of physical stores as their primary retail channel, but have also introduced online offerings. </a:t>
            </a:r>
          </a:p>
          <a:p>
            <a:pPr marL="0" indent="0">
              <a:buNone/>
            </a:pPr>
            <a:r>
              <a:rPr lang="en-US" sz="2000" dirty="0"/>
              <a:t>Also called multi-channel merchants, bricks-and-clicks companies have a network of physical stores as their primary retail channel, but have also introduced online offerings. These are multi-channel firms such as Walmart, Macy’s, Sears, JCPenney, Staples, OfficeMax, Costco, Target, and other brand-name merchants. While </a:t>
            </a:r>
            <a:r>
              <a:rPr lang="en-US" sz="2000" dirty="0" err="1"/>
              <a:t>bricksand</a:t>
            </a:r>
            <a:r>
              <a:rPr lang="en-US" sz="2000" dirty="0"/>
              <a:t>-clicks merchants face high costs of physical buildings and large sales staffs, they also have many advantages such as a brand name, a national customer base, warehouses, large scale (giving them leverage with suppliers), and a trained staff. </a:t>
            </a:r>
          </a:p>
          <a:p>
            <a:pPr marL="0" indent="0">
              <a:buNone/>
            </a:pPr>
            <a:r>
              <a:rPr lang="en-US" sz="2000" dirty="0"/>
              <a:t>Acquiring customers is less expensive because of their brand names, but these firms face challenges in coordinating prices across channels and handling returns of Web purchases at their retail outlets</a:t>
            </a:r>
          </a:p>
        </p:txBody>
      </p:sp>
    </p:spTree>
    <p:extLst>
      <p:ext uri="{BB962C8B-B14F-4D97-AF65-F5344CB8AC3E}">
        <p14:creationId xmlns:p14="http://schemas.microsoft.com/office/powerpoint/2010/main" val="98491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E-TAILING BUSINESS MODELS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lnSpcReduction="10000"/>
          </a:bodyPr>
          <a:lstStyle/>
          <a:p>
            <a:pPr marL="0" indent="0">
              <a:buNone/>
            </a:pPr>
            <a:r>
              <a:rPr lang="en-US" sz="2800" b="1" dirty="0"/>
              <a:t>Catalog merchants</a:t>
            </a:r>
            <a:r>
              <a:rPr lang="en-US" sz="2800" dirty="0"/>
              <a:t> established companies that have a national offline catalog operation that is their largest retail channel, but who have recently developed online capabilities</a:t>
            </a:r>
          </a:p>
          <a:p>
            <a:pPr marL="0" indent="0">
              <a:buNone/>
            </a:pPr>
            <a:r>
              <a:rPr lang="en-US" sz="2800" dirty="0"/>
              <a:t>Catalog merchants such as Lands’ End, L.L.Bean, CDW Corp., PC Connection, Cabela’s, and Victoria’s Secret are established companies that have a national offline catalog operation, but who have also developed online capabilities. Catalog merchants face very high costs for printing and mailing millions of catalogs each year—many of which have a half-life of 30 seconds after the customer receives them. Catalog merchants typically have developed centralized fulfillment and call centers, extraordinary service, and excellent fulfillment in partnership with package delivery firms such as FedEx and UPS</a:t>
            </a:r>
            <a:endParaRPr lang="en-US" sz="2600" dirty="0"/>
          </a:p>
        </p:txBody>
      </p:sp>
    </p:spTree>
    <p:extLst>
      <p:ext uri="{BB962C8B-B14F-4D97-AF65-F5344CB8AC3E}">
        <p14:creationId xmlns:p14="http://schemas.microsoft.com/office/powerpoint/2010/main" val="244536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E-TAILING BUSINESS MODELS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b="1" dirty="0"/>
              <a:t>Manufacturer-direct</a:t>
            </a:r>
            <a:r>
              <a:rPr lang="en-US" sz="2800" dirty="0"/>
              <a:t> firms are either single- or multi-channel manufacturers that sell directly online to consumers without the intervention of retailers. Manufacturer-direct firms were predicted to play a very large role in e-commerce, but this has generally not happened. The primary exceptions are computer hardware, where firms such as Apple, Dell, Sony, and Hewlett-Packard account for over 70% of computer retail sales online, and apparel manufacturers, such as Ralph Lauren, Nike, Under Armour, Fossil, Crocs, Jones Retail, and Vera Bradley</a:t>
            </a:r>
            <a:endParaRPr lang="en-US" sz="2600" dirty="0"/>
          </a:p>
        </p:txBody>
      </p:sp>
    </p:spTree>
    <p:extLst>
      <p:ext uri="{BB962C8B-B14F-4D97-AF65-F5344CB8AC3E}">
        <p14:creationId xmlns:p14="http://schemas.microsoft.com/office/powerpoint/2010/main" val="86743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E-TAILING BUSINESS MODELS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Manufacturer-direct firms sometimes face channel conflict challenges:</a:t>
            </a:r>
          </a:p>
          <a:p>
            <a:pPr marL="0" indent="0">
              <a:buNone/>
            </a:pPr>
            <a:r>
              <a:rPr lang="en-US" sz="2800" b="1" dirty="0"/>
              <a:t>Channel conflict</a:t>
            </a:r>
            <a:r>
              <a:rPr lang="en-US" sz="2800" dirty="0"/>
              <a:t> occurs when retailers of products must compete on price and currency of inventory directly against the manufacturers</a:t>
            </a:r>
          </a:p>
          <a:p>
            <a:pPr marL="0" indent="0">
              <a:buNone/>
            </a:pPr>
            <a:r>
              <a:rPr lang="en-US" sz="2800" b="1" dirty="0"/>
              <a:t>Supply-push model</a:t>
            </a:r>
            <a:r>
              <a:rPr lang="en-US" sz="2800" dirty="0"/>
              <a:t> products are made prior to orders received based on estimated demand</a:t>
            </a:r>
          </a:p>
          <a:p>
            <a:pPr marL="0" indent="0">
              <a:buNone/>
            </a:pPr>
            <a:r>
              <a:rPr lang="en-US" sz="2800" b="1" dirty="0"/>
              <a:t>Demand-pull model</a:t>
            </a:r>
            <a:r>
              <a:rPr lang="en-US" sz="2800" dirty="0"/>
              <a:t> products are not built until an order is received</a:t>
            </a:r>
            <a:endParaRPr lang="en-US" sz="2600" dirty="0"/>
          </a:p>
        </p:txBody>
      </p:sp>
    </p:spTree>
    <p:extLst>
      <p:ext uri="{BB962C8B-B14F-4D97-AF65-F5344CB8AC3E}">
        <p14:creationId xmlns:p14="http://schemas.microsoft.com/office/powerpoint/2010/main" val="216831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THE SERVICE SECTOR : ONLINE AND OFFLINE</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lnSpcReduction="10000"/>
          </a:bodyPr>
          <a:lstStyle/>
          <a:p>
            <a:pPr marL="0" indent="0">
              <a:buNone/>
            </a:pPr>
            <a:r>
              <a:rPr lang="en-US" sz="2800" dirty="0"/>
              <a:t>The service sector is typically the largest and most rapidly expanding part of the economies in advanced industrial nations such as the United States, and many European and some Asian countries</a:t>
            </a:r>
          </a:p>
          <a:p>
            <a:pPr marL="0" indent="0">
              <a:buNone/>
            </a:pPr>
            <a:r>
              <a:rPr lang="en-US" sz="2800" dirty="0"/>
              <a:t>The </a:t>
            </a:r>
            <a:r>
              <a:rPr lang="en-US" sz="2800" b="1" dirty="0"/>
              <a:t>major service industry groups</a:t>
            </a:r>
            <a:r>
              <a:rPr lang="en-US" sz="2800" dirty="0"/>
              <a:t> are </a:t>
            </a:r>
            <a:r>
              <a:rPr lang="en-US" sz="2800" b="1" dirty="0"/>
              <a:t>finance, insurance, real estate, travel, professional services such as legal and accounting, business services, health services, and educational services</a:t>
            </a:r>
            <a:r>
              <a:rPr lang="en-US" sz="2800" dirty="0"/>
              <a:t>. Business services include activities such as consulting, advertising and marketing, and information processing. Within these service industry groups, companies can be further categorized into those that involve transaction brokering (acting as an intermediary to facilitate a transaction) and those that involve providing a “hands-on” service</a:t>
            </a:r>
            <a:endParaRPr lang="en-US" sz="2600" dirty="0"/>
          </a:p>
        </p:txBody>
      </p:sp>
    </p:spTree>
    <p:extLst>
      <p:ext uri="{BB962C8B-B14F-4D97-AF65-F5344CB8AC3E}">
        <p14:creationId xmlns:p14="http://schemas.microsoft.com/office/powerpoint/2010/main" val="186344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THE SERVICE SECTOR : ONLINE AND OFFLINE</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85000" lnSpcReduction="10000"/>
          </a:bodyPr>
          <a:lstStyle/>
          <a:p>
            <a:pPr marL="0" indent="0">
              <a:buNone/>
            </a:pPr>
            <a:r>
              <a:rPr lang="en-US" sz="2800" dirty="0"/>
              <a:t>For instance, one type of financial service involves stockbrokers who act as the middle person in a transaction between buyers and sellers. Online mortgage companies such as LendingTree.com refer customers to mortgage companies that actually issue the mortgage. Employment agencies put a seller of labor in contact with a buyer of labor. The service involved in all these examples is brokering a transaction.</a:t>
            </a:r>
          </a:p>
          <a:p>
            <a:pPr marL="0" indent="0">
              <a:buNone/>
            </a:pPr>
            <a:endParaRPr lang="en-US" sz="2800" dirty="0"/>
          </a:p>
          <a:p>
            <a:pPr marL="0" indent="0">
              <a:buNone/>
            </a:pPr>
            <a:r>
              <a:rPr lang="en-US" sz="2800" dirty="0"/>
              <a:t>In contrast, some industries perform specific hands-on activities for consumers. In order to provide their service, these professionals need to interact directly and personally with the “client.” For these service industries, the opportunities for e-commerce are somewhat different. Currently, doctors and dentists cannot treat patients over the Internet. However, the Internet can assist their services by providing consumers with information, knowledge, and communication</a:t>
            </a:r>
            <a:endParaRPr lang="en-US" sz="2600" dirty="0"/>
          </a:p>
        </p:txBody>
      </p:sp>
    </p:spTree>
    <p:extLst>
      <p:ext uri="{BB962C8B-B14F-4D97-AF65-F5344CB8AC3E}">
        <p14:creationId xmlns:p14="http://schemas.microsoft.com/office/powerpoint/2010/main" val="13377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THE SERVICE SECTOR : ONLINE AND OFFLINE</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47500" lnSpcReduction="20000"/>
          </a:bodyPr>
          <a:lstStyle/>
          <a:p>
            <a:pPr marL="0" indent="0">
              <a:buNone/>
            </a:pPr>
            <a:r>
              <a:rPr lang="en-US" sz="4600" b="1" dirty="0"/>
              <a:t>Examples of Online Service sector in Nepal</a:t>
            </a:r>
          </a:p>
          <a:p>
            <a:pPr marL="0" indent="0">
              <a:buNone/>
            </a:pPr>
            <a:r>
              <a:rPr lang="en-US" sz="3600" b="1" dirty="0"/>
              <a:t>Finance – </a:t>
            </a:r>
            <a:r>
              <a:rPr lang="en-US" sz="3600" dirty="0"/>
              <a:t>Banking / Finance (E.g. NIBL, Standard Chartered </a:t>
            </a:r>
            <a:r>
              <a:rPr lang="en-US" sz="3600" dirty="0" err="1"/>
              <a:t>etc</a:t>
            </a:r>
            <a:r>
              <a:rPr lang="en-US" sz="3600" dirty="0"/>
              <a:t>)</a:t>
            </a:r>
          </a:p>
          <a:p>
            <a:pPr marL="0" indent="0">
              <a:buNone/>
            </a:pPr>
            <a:r>
              <a:rPr lang="en-US" sz="3600" b="1" dirty="0"/>
              <a:t>Insurance</a:t>
            </a:r>
            <a:r>
              <a:rPr lang="en-US" sz="3600" dirty="0"/>
              <a:t> - </a:t>
            </a:r>
            <a:r>
              <a:rPr lang="en-US" sz="3600" dirty="0">
                <a:hlinkClick r:id="rId2"/>
              </a:rPr>
              <a:t>http://www.ebeema.com/</a:t>
            </a:r>
            <a:endParaRPr lang="en-US" sz="3600" dirty="0"/>
          </a:p>
          <a:p>
            <a:pPr marL="0" indent="0">
              <a:buNone/>
            </a:pPr>
            <a:r>
              <a:rPr lang="en-US" sz="3600" b="1" dirty="0"/>
              <a:t>Real Estate </a:t>
            </a:r>
            <a:r>
              <a:rPr lang="en-US" sz="3600" dirty="0"/>
              <a:t>- </a:t>
            </a:r>
            <a:r>
              <a:rPr lang="en-US" sz="3600" dirty="0">
                <a:hlinkClick r:id="rId3"/>
              </a:rPr>
              <a:t>www.1ropani.com/ </a:t>
            </a:r>
            <a:r>
              <a:rPr lang="en-US" sz="3600" dirty="0">
                <a:hlinkClick r:id="rId4"/>
              </a:rPr>
              <a:t>https://www.gharjagganepal.com/ </a:t>
            </a:r>
            <a:r>
              <a:rPr lang="en-US" sz="3600" u="sng" dirty="0">
                <a:hlinkClick r:id="rId5"/>
              </a:rPr>
              <a:t>www.therealtors.com.np/</a:t>
            </a:r>
          </a:p>
          <a:p>
            <a:pPr marL="0" indent="0">
              <a:buNone/>
            </a:pPr>
            <a:r>
              <a:rPr lang="en-US" sz="3600" b="1" dirty="0"/>
              <a:t>Travel</a:t>
            </a:r>
            <a:r>
              <a:rPr lang="en-US" sz="3600" dirty="0"/>
              <a:t> - </a:t>
            </a:r>
            <a:r>
              <a:rPr lang="en-US" sz="3600" dirty="0">
                <a:hlinkClick r:id="rId6"/>
              </a:rPr>
              <a:t>http://mytrip2nepal.com/</a:t>
            </a:r>
            <a:r>
              <a:rPr lang="en-US" sz="3600" dirty="0"/>
              <a:t>  </a:t>
            </a:r>
          </a:p>
          <a:p>
            <a:pPr marL="0" indent="0">
              <a:buNone/>
            </a:pPr>
            <a:r>
              <a:rPr lang="en-US" sz="3600" b="1" dirty="0"/>
              <a:t>Professional Service</a:t>
            </a:r>
            <a:r>
              <a:rPr lang="en-US" sz="3600" dirty="0"/>
              <a:t> - </a:t>
            </a:r>
            <a:r>
              <a:rPr lang="en-US" sz="3600" dirty="0">
                <a:hlinkClick r:id="rId7"/>
              </a:rPr>
              <a:t>https://www.ican.org.np/</a:t>
            </a:r>
          </a:p>
          <a:p>
            <a:pPr marL="0" indent="0">
              <a:buNone/>
            </a:pPr>
            <a:r>
              <a:rPr lang="en-US" sz="3600" b="1" dirty="0"/>
              <a:t>Business Service </a:t>
            </a:r>
            <a:r>
              <a:rPr lang="en-US" sz="3600" dirty="0"/>
              <a:t>-</a:t>
            </a:r>
            <a:r>
              <a:rPr lang="en-US" sz="3600" u="sng" dirty="0"/>
              <a:t> </a:t>
            </a:r>
            <a:r>
              <a:rPr lang="en-US" sz="3600" u="sng" dirty="0">
                <a:hlinkClick r:id="rId8"/>
              </a:rPr>
              <a:t>https://www.export.gov</a:t>
            </a:r>
            <a:endParaRPr lang="en-US" sz="3600" u="sng" dirty="0"/>
          </a:p>
          <a:p>
            <a:pPr marL="0" indent="0">
              <a:buNone/>
            </a:pPr>
            <a:r>
              <a:rPr lang="en-US" sz="3600" b="1" dirty="0"/>
              <a:t>Health Service </a:t>
            </a:r>
            <a:r>
              <a:rPr lang="en-US" sz="3600" dirty="0"/>
              <a:t>- </a:t>
            </a:r>
            <a:r>
              <a:rPr lang="en-US" sz="3600" u="sng" dirty="0">
                <a:hlinkClick r:id="rId9"/>
              </a:rPr>
              <a:t>https://www.hamrodoctor.com/</a:t>
            </a:r>
          </a:p>
          <a:p>
            <a:pPr marL="0" indent="0">
              <a:buNone/>
            </a:pPr>
            <a:r>
              <a:rPr lang="en-US" sz="3600" b="1" dirty="0"/>
              <a:t>Educational Service</a:t>
            </a:r>
            <a:r>
              <a:rPr lang="en-US" sz="3600" dirty="0"/>
              <a:t> - </a:t>
            </a:r>
            <a:r>
              <a:rPr lang="en-US" sz="3600" dirty="0">
                <a:hlinkClick r:id="rId10"/>
              </a:rPr>
              <a:t>https://kullabs.com</a:t>
            </a:r>
            <a:endParaRPr lang="en-US" sz="3600" dirty="0"/>
          </a:p>
          <a:p>
            <a:pPr marL="0" indent="0">
              <a:buNone/>
            </a:pPr>
            <a:r>
              <a:rPr lang="en-US" sz="3600" b="1" dirty="0"/>
              <a:t>Career Service </a:t>
            </a:r>
            <a:r>
              <a:rPr lang="en-US" sz="3600" dirty="0"/>
              <a:t>- </a:t>
            </a:r>
            <a:r>
              <a:rPr lang="en-US" sz="3600" u="sng" dirty="0">
                <a:hlinkClick r:id="rId11"/>
              </a:rPr>
              <a:t>https://www.jobsnepal.com</a:t>
            </a:r>
          </a:p>
          <a:p>
            <a:pPr marL="0" indent="0">
              <a:buNone/>
            </a:pPr>
            <a:br>
              <a:rPr lang="en-US" dirty="0"/>
            </a:br>
            <a:endParaRPr lang="en-US" dirty="0">
              <a:hlinkClick r:id="rId7">
                <a:extLst>
                  <a:ext uri="{A12FA001-AC4F-418D-AE19-62706E023703}">
                    <ahyp:hlinkClr xmlns:ahyp="http://schemas.microsoft.com/office/drawing/2018/hyperlinkcolor" val="tx"/>
                  </a:ext>
                </a:extLst>
              </a:hlinkClick>
            </a:endParaRPr>
          </a:p>
          <a:p>
            <a:pPr marL="0" indent="0">
              <a:buNone/>
            </a:pPr>
            <a:endParaRPr lang="en-US" dirty="0">
              <a:hlinkClick r:id="rId7"/>
            </a:endParaRPr>
          </a:p>
          <a:p>
            <a:pPr marL="0" indent="0">
              <a:buNone/>
            </a:pPr>
            <a:endParaRPr lang="en-US" sz="2600" dirty="0"/>
          </a:p>
        </p:txBody>
      </p:sp>
    </p:spTree>
    <p:extLst>
      <p:ext uri="{BB962C8B-B14F-4D97-AF65-F5344CB8AC3E}">
        <p14:creationId xmlns:p14="http://schemas.microsoft.com/office/powerpoint/2010/main" val="276523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UNIT IV : E-COMMERCE IN ACTION</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a:p>
            <a:pPr marL="0" indent="0">
              <a:buNone/>
            </a:pPr>
            <a:r>
              <a:rPr lang="en-US" sz="5400" b="1" dirty="0"/>
              <a:t>Chapter 10</a:t>
            </a:r>
            <a:r>
              <a:rPr lang="en-US" sz="5400" dirty="0"/>
              <a:t>: Online Content and Media </a:t>
            </a:r>
          </a:p>
        </p:txBody>
      </p:sp>
    </p:spTree>
    <p:extLst>
      <p:ext uri="{BB962C8B-B14F-4D97-AF65-F5344CB8AC3E}">
        <p14:creationId xmlns:p14="http://schemas.microsoft.com/office/powerpoint/2010/main" val="387614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normAutofit/>
          </a:bodyPr>
          <a:lstStyle/>
          <a:p>
            <a:r>
              <a:rPr lang="en-US" sz="4000" b="1" dirty="0"/>
              <a:t>Online Content and Media – Recent Trends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p:txBody>
      </p:sp>
      <p:pic>
        <p:nvPicPr>
          <p:cNvPr id="6" name="Picture 5">
            <a:extLst>
              <a:ext uri="{FF2B5EF4-FFF2-40B4-BE49-F238E27FC236}">
                <a16:creationId xmlns:a16="http://schemas.microsoft.com/office/drawing/2014/main" id="{BFD0B74E-1311-4C91-A54C-B40555D76F16}"/>
              </a:ext>
            </a:extLst>
          </p:cNvPr>
          <p:cNvPicPr>
            <a:picLocks noChangeAspect="1"/>
          </p:cNvPicPr>
          <p:nvPr/>
        </p:nvPicPr>
        <p:blipFill>
          <a:blip r:embed="rId2"/>
          <a:stretch>
            <a:fillRect/>
          </a:stretch>
        </p:blipFill>
        <p:spPr>
          <a:xfrm>
            <a:off x="3510998" y="1950761"/>
            <a:ext cx="5143500" cy="4619625"/>
          </a:xfrm>
          <a:prstGeom prst="rect">
            <a:avLst/>
          </a:prstGeom>
        </p:spPr>
      </p:pic>
    </p:spTree>
    <p:extLst>
      <p:ext uri="{BB962C8B-B14F-4D97-AF65-F5344CB8AC3E}">
        <p14:creationId xmlns:p14="http://schemas.microsoft.com/office/powerpoint/2010/main" val="18962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UNIT IV E-COMMERCE IN ACTION</a:t>
            </a:r>
            <a:endParaRPr lang="en-US" dirty="0"/>
          </a:p>
        </p:txBody>
      </p:sp>
      <p:sp>
        <p:nvSpPr>
          <p:cNvPr id="14" name="Content Placeholder 2"/>
          <p:cNvSpPr>
            <a:spLocks noGrp="1"/>
          </p:cNvSpPr>
          <p:nvPr>
            <p:ph idx="1"/>
          </p:nvPr>
        </p:nvSpPr>
        <p:spPr>
          <a:xfrm>
            <a:off x="1113183" y="2014330"/>
            <a:ext cx="9795609" cy="4651513"/>
          </a:xfrm>
        </p:spPr>
        <p:txBody>
          <a:bodyPr>
            <a:normAutofit/>
          </a:bodyPr>
          <a:lstStyle/>
          <a:p>
            <a:pPr marL="0" indent="0">
              <a:buNone/>
            </a:pPr>
            <a:endParaRPr lang="en-US" sz="3600" b="1" dirty="0"/>
          </a:p>
          <a:p>
            <a:pPr marL="0" indent="0">
              <a:buNone/>
            </a:pPr>
            <a:endParaRPr lang="en-US" sz="3600" b="1" dirty="0"/>
          </a:p>
          <a:p>
            <a:pPr marL="0" indent="0">
              <a:buNone/>
            </a:pPr>
            <a:r>
              <a:rPr lang="en-US" sz="3600" b="1" dirty="0"/>
              <a:t>Chapter 9</a:t>
            </a:r>
            <a:r>
              <a:rPr lang="en-US" sz="3600" dirty="0"/>
              <a:t>: Online Retail and Services </a:t>
            </a:r>
          </a:p>
        </p:txBody>
      </p:sp>
    </p:spTree>
    <p:extLst>
      <p:ext uri="{BB962C8B-B14F-4D97-AF65-F5344CB8AC3E}">
        <p14:creationId xmlns:p14="http://schemas.microsoft.com/office/powerpoint/2010/main" val="374392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normAutofit/>
          </a:bodyPr>
          <a:lstStyle/>
          <a:p>
            <a:r>
              <a:rPr lang="en-US" sz="4000" b="1" dirty="0"/>
              <a:t>Online Content and Media – Recent Trends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p:txBody>
      </p:sp>
      <p:pic>
        <p:nvPicPr>
          <p:cNvPr id="3" name="Picture 2">
            <a:extLst>
              <a:ext uri="{FF2B5EF4-FFF2-40B4-BE49-F238E27FC236}">
                <a16:creationId xmlns:a16="http://schemas.microsoft.com/office/drawing/2014/main" id="{AE9B4B8D-878E-47D8-A24E-1FF2BC5DE771}"/>
              </a:ext>
            </a:extLst>
          </p:cNvPr>
          <p:cNvPicPr>
            <a:picLocks noChangeAspect="1"/>
          </p:cNvPicPr>
          <p:nvPr/>
        </p:nvPicPr>
        <p:blipFill>
          <a:blip r:embed="rId2"/>
          <a:stretch>
            <a:fillRect/>
          </a:stretch>
        </p:blipFill>
        <p:spPr>
          <a:xfrm>
            <a:off x="2557671" y="2032044"/>
            <a:ext cx="7444910" cy="4461522"/>
          </a:xfrm>
          <a:prstGeom prst="rect">
            <a:avLst/>
          </a:prstGeom>
        </p:spPr>
      </p:pic>
    </p:spTree>
    <p:extLst>
      <p:ext uri="{BB962C8B-B14F-4D97-AF65-F5344CB8AC3E}">
        <p14:creationId xmlns:p14="http://schemas.microsoft.com/office/powerpoint/2010/main" val="195106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normAutofit/>
          </a:bodyPr>
          <a:lstStyle/>
          <a:p>
            <a:r>
              <a:rPr lang="en-US" sz="4000" b="1" dirty="0"/>
              <a:t>Online Content and Media – Recent Trends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p:txBody>
      </p:sp>
      <p:pic>
        <p:nvPicPr>
          <p:cNvPr id="4" name="Picture 3">
            <a:extLst>
              <a:ext uri="{FF2B5EF4-FFF2-40B4-BE49-F238E27FC236}">
                <a16:creationId xmlns:a16="http://schemas.microsoft.com/office/drawing/2014/main" id="{AA5D16FC-6659-4B14-B444-CAEB0CF09F0D}"/>
              </a:ext>
            </a:extLst>
          </p:cNvPr>
          <p:cNvPicPr>
            <a:picLocks noChangeAspect="1"/>
          </p:cNvPicPr>
          <p:nvPr/>
        </p:nvPicPr>
        <p:blipFill>
          <a:blip r:embed="rId2"/>
          <a:stretch>
            <a:fillRect/>
          </a:stretch>
        </p:blipFill>
        <p:spPr>
          <a:xfrm>
            <a:off x="3723860" y="1915634"/>
            <a:ext cx="4942365" cy="4942365"/>
          </a:xfrm>
          <a:prstGeom prst="rect">
            <a:avLst/>
          </a:prstGeom>
        </p:spPr>
      </p:pic>
    </p:spTree>
    <p:extLst>
      <p:ext uri="{BB962C8B-B14F-4D97-AF65-F5344CB8AC3E}">
        <p14:creationId xmlns:p14="http://schemas.microsoft.com/office/powerpoint/2010/main" val="141678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463826" y="466344"/>
            <a:ext cx="11224591" cy="1335952"/>
          </a:xfrm>
        </p:spPr>
        <p:txBody>
          <a:bodyPr>
            <a:normAutofit/>
          </a:bodyPr>
          <a:lstStyle/>
          <a:p>
            <a:r>
              <a:rPr lang="en-US" sz="4000" b="1" dirty="0"/>
              <a:t>Content Audience and Market: </a:t>
            </a:r>
            <a:br>
              <a:rPr lang="en-US" sz="4000" b="1" dirty="0"/>
            </a:br>
            <a:r>
              <a:rPr lang="en-US" sz="4000" b="1" dirty="0"/>
              <a:t>Where Are the Eyeballs and the Money?</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p:txBody>
      </p:sp>
      <p:pic>
        <p:nvPicPr>
          <p:cNvPr id="3" name="Picture 2">
            <a:extLst>
              <a:ext uri="{FF2B5EF4-FFF2-40B4-BE49-F238E27FC236}">
                <a16:creationId xmlns:a16="http://schemas.microsoft.com/office/drawing/2014/main" id="{F7287257-EF84-4DD3-8144-8617A78537BF}"/>
              </a:ext>
            </a:extLst>
          </p:cNvPr>
          <p:cNvPicPr>
            <a:picLocks noChangeAspect="1"/>
          </p:cNvPicPr>
          <p:nvPr/>
        </p:nvPicPr>
        <p:blipFill>
          <a:blip r:embed="rId2"/>
          <a:stretch>
            <a:fillRect/>
          </a:stretch>
        </p:blipFill>
        <p:spPr>
          <a:xfrm>
            <a:off x="3174826" y="2027583"/>
            <a:ext cx="5802589" cy="4620777"/>
          </a:xfrm>
          <a:prstGeom prst="rect">
            <a:avLst/>
          </a:prstGeom>
        </p:spPr>
      </p:pic>
    </p:spTree>
    <p:extLst>
      <p:ext uri="{BB962C8B-B14F-4D97-AF65-F5344CB8AC3E}">
        <p14:creationId xmlns:p14="http://schemas.microsoft.com/office/powerpoint/2010/main" val="139912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463826" y="466344"/>
            <a:ext cx="11224591" cy="1335952"/>
          </a:xfrm>
        </p:spPr>
        <p:txBody>
          <a:bodyPr>
            <a:normAutofit/>
          </a:bodyPr>
          <a:lstStyle/>
          <a:p>
            <a:r>
              <a:rPr lang="en-US" sz="4000" b="1" dirty="0"/>
              <a:t>Content Audience and Market: </a:t>
            </a:r>
            <a:br>
              <a:rPr lang="en-US" sz="4000" b="1" dirty="0"/>
            </a:br>
            <a:r>
              <a:rPr lang="en-US" sz="4000" b="1" dirty="0"/>
              <a:t>Where Are the Eyeballs and the Money?</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p:txBody>
      </p:sp>
      <p:pic>
        <p:nvPicPr>
          <p:cNvPr id="4" name="Picture 3">
            <a:extLst>
              <a:ext uri="{FF2B5EF4-FFF2-40B4-BE49-F238E27FC236}">
                <a16:creationId xmlns:a16="http://schemas.microsoft.com/office/drawing/2014/main" id="{04302EEA-B8F1-48C4-9B10-E275D8DE64D0}"/>
              </a:ext>
            </a:extLst>
          </p:cNvPr>
          <p:cNvPicPr>
            <a:picLocks noChangeAspect="1"/>
          </p:cNvPicPr>
          <p:nvPr/>
        </p:nvPicPr>
        <p:blipFill>
          <a:blip r:embed="rId2"/>
          <a:stretch>
            <a:fillRect/>
          </a:stretch>
        </p:blipFill>
        <p:spPr>
          <a:xfrm>
            <a:off x="3073054" y="2143027"/>
            <a:ext cx="6006134" cy="4235094"/>
          </a:xfrm>
          <a:prstGeom prst="rect">
            <a:avLst/>
          </a:prstGeom>
        </p:spPr>
      </p:pic>
    </p:spTree>
    <p:extLst>
      <p:ext uri="{BB962C8B-B14F-4D97-AF65-F5344CB8AC3E}">
        <p14:creationId xmlns:p14="http://schemas.microsoft.com/office/powerpoint/2010/main" val="237688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3600" b="1" dirty="0"/>
              <a:t>THREE REVENUE MODELS FOR DIGITAL CONTENT DELIVERY</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lnSpcReduction="20000"/>
          </a:bodyPr>
          <a:lstStyle/>
          <a:p>
            <a:pPr marL="0" indent="0">
              <a:buNone/>
            </a:pPr>
            <a:r>
              <a:rPr lang="en-US" sz="2800" dirty="0"/>
              <a:t>There are three revenue models for delivering content on the Internet</a:t>
            </a:r>
          </a:p>
          <a:p>
            <a:pPr marL="0" indent="0">
              <a:buNone/>
            </a:pPr>
            <a:r>
              <a:rPr lang="en-US" sz="2800" dirty="0"/>
              <a:t>The two “pay” models are </a:t>
            </a:r>
            <a:r>
              <a:rPr lang="en-US" sz="2800" b="1" dirty="0"/>
              <a:t>subscriptions</a:t>
            </a:r>
            <a:r>
              <a:rPr lang="en-US" sz="2800" dirty="0"/>
              <a:t> (usually “all you can eat”) and </a:t>
            </a:r>
            <a:r>
              <a:rPr lang="en-US" sz="2800" b="1" dirty="0"/>
              <a:t>a la carte</a:t>
            </a:r>
            <a:r>
              <a:rPr lang="en-US" sz="2800" dirty="0"/>
              <a:t> (pay for what you use)</a:t>
            </a:r>
          </a:p>
          <a:p>
            <a:pPr marL="0" indent="0">
              <a:buNone/>
            </a:pPr>
            <a:r>
              <a:rPr lang="en-US" sz="2800" dirty="0"/>
              <a:t>The third model uses advertising revenue to provide content for free, usually with a “freemium” (higher price) option</a:t>
            </a:r>
          </a:p>
          <a:p>
            <a:pPr marL="0" indent="0">
              <a:buNone/>
            </a:pPr>
            <a:r>
              <a:rPr lang="en-US" sz="2800" dirty="0"/>
              <a:t>Contrary to early analysts’ projections that “free” would drive “paid” out of business (“information wants to be free”), it turns out that both models are viable now and in the near future. Consumers increasingly choose to pay for high-quality, convenient, and unique content, and they have gladly accepted “free” advertiser-supported content when that content is deemed not worth paying for but entertaining nevertheless</a:t>
            </a:r>
            <a:endParaRPr lang="en-US" sz="2600" dirty="0"/>
          </a:p>
        </p:txBody>
      </p:sp>
    </p:spTree>
    <p:extLst>
      <p:ext uri="{BB962C8B-B14F-4D97-AF65-F5344CB8AC3E}">
        <p14:creationId xmlns:p14="http://schemas.microsoft.com/office/powerpoint/2010/main" val="140894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463826" y="466344"/>
            <a:ext cx="11224591" cy="1335952"/>
          </a:xfrm>
        </p:spPr>
        <p:txBody>
          <a:bodyPr>
            <a:normAutofit/>
          </a:bodyPr>
          <a:lstStyle/>
          <a:p>
            <a:r>
              <a:rPr lang="en-US" sz="4000" b="1" dirty="0"/>
              <a:t>ONLINE CONTENT CONSUMPTION</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p:txBody>
      </p:sp>
      <p:pic>
        <p:nvPicPr>
          <p:cNvPr id="3" name="Picture 2">
            <a:extLst>
              <a:ext uri="{FF2B5EF4-FFF2-40B4-BE49-F238E27FC236}">
                <a16:creationId xmlns:a16="http://schemas.microsoft.com/office/drawing/2014/main" id="{71788935-2B0F-4B45-A51D-47764F70158E}"/>
              </a:ext>
            </a:extLst>
          </p:cNvPr>
          <p:cNvPicPr>
            <a:picLocks noChangeAspect="1"/>
          </p:cNvPicPr>
          <p:nvPr/>
        </p:nvPicPr>
        <p:blipFill>
          <a:blip r:embed="rId2"/>
          <a:stretch>
            <a:fillRect/>
          </a:stretch>
        </p:blipFill>
        <p:spPr>
          <a:xfrm>
            <a:off x="2650436" y="2121720"/>
            <a:ext cx="6961150" cy="4067046"/>
          </a:xfrm>
          <a:prstGeom prst="rect">
            <a:avLst/>
          </a:prstGeom>
        </p:spPr>
      </p:pic>
    </p:spTree>
    <p:extLst>
      <p:ext uri="{BB962C8B-B14F-4D97-AF65-F5344CB8AC3E}">
        <p14:creationId xmlns:p14="http://schemas.microsoft.com/office/powerpoint/2010/main" val="44528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463826" y="466344"/>
            <a:ext cx="11224591" cy="1335952"/>
          </a:xfrm>
        </p:spPr>
        <p:txBody>
          <a:bodyPr>
            <a:normAutofit/>
          </a:bodyPr>
          <a:lstStyle/>
          <a:p>
            <a:r>
              <a:rPr lang="en-US" sz="4000" b="1" dirty="0"/>
              <a:t>PAID ONLINE ENTERTAINMENT CONTENT REVENUES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p:txBody>
      </p:sp>
      <p:pic>
        <p:nvPicPr>
          <p:cNvPr id="4" name="Picture 3">
            <a:extLst>
              <a:ext uri="{FF2B5EF4-FFF2-40B4-BE49-F238E27FC236}">
                <a16:creationId xmlns:a16="http://schemas.microsoft.com/office/drawing/2014/main" id="{5AB9E0D7-67FA-46B4-AC4E-B75B75E90E10}"/>
              </a:ext>
            </a:extLst>
          </p:cNvPr>
          <p:cNvPicPr>
            <a:picLocks noChangeAspect="1"/>
          </p:cNvPicPr>
          <p:nvPr/>
        </p:nvPicPr>
        <p:blipFill>
          <a:blip r:embed="rId2"/>
          <a:stretch>
            <a:fillRect/>
          </a:stretch>
        </p:blipFill>
        <p:spPr>
          <a:xfrm>
            <a:off x="2584174" y="1961278"/>
            <a:ext cx="7023651" cy="4744237"/>
          </a:xfrm>
          <a:prstGeom prst="rect">
            <a:avLst/>
          </a:prstGeom>
        </p:spPr>
      </p:pic>
    </p:spTree>
    <p:extLst>
      <p:ext uri="{BB962C8B-B14F-4D97-AF65-F5344CB8AC3E}">
        <p14:creationId xmlns:p14="http://schemas.microsoft.com/office/powerpoint/2010/main" val="299245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463826" y="466344"/>
            <a:ext cx="11224591" cy="1335952"/>
          </a:xfrm>
        </p:spPr>
        <p:txBody>
          <a:bodyPr>
            <a:normAutofit/>
          </a:bodyPr>
          <a:lstStyle/>
          <a:p>
            <a:r>
              <a:rPr lang="en-US" sz="4000" b="1" dirty="0"/>
              <a:t>TOP ONLINE VIDEO SITES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p:txBody>
      </p:sp>
      <p:pic>
        <p:nvPicPr>
          <p:cNvPr id="3" name="Picture 2">
            <a:extLst>
              <a:ext uri="{FF2B5EF4-FFF2-40B4-BE49-F238E27FC236}">
                <a16:creationId xmlns:a16="http://schemas.microsoft.com/office/drawing/2014/main" id="{7EDC1C7C-E557-4FCD-B92B-2743E4A32D62}"/>
              </a:ext>
            </a:extLst>
          </p:cNvPr>
          <p:cNvPicPr>
            <a:picLocks noChangeAspect="1"/>
          </p:cNvPicPr>
          <p:nvPr/>
        </p:nvPicPr>
        <p:blipFill>
          <a:blip r:embed="rId2"/>
          <a:stretch>
            <a:fillRect/>
          </a:stretch>
        </p:blipFill>
        <p:spPr>
          <a:xfrm>
            <a:off x="3192014" y="1933651"/>
            <a:ext cx="5807971" cy="4924349"/>
          </a:xfrm>
          <a:prstGeom prst="rect">
            <a:avLst/>
          </a:prstGeom>
        </p:spPr>
      </p:pic>
    </p:spTree>
    <p:extLst>
      <p:ext uri="{BB962C8B-B14F-4D97-AF65-F5344CB8AC3E}">
        <p14:creationId xmlns:p14="http://schemas.microsoft.com/office/powerpoint/2010/main" val="135638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3600" dirty="0"/>
              <a:t>Digital Rights Management (DRM) and Walled Gardens</a:t>
            </a:r>
            <a:endParaRPr lang="en-US" sz="3600"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Content producers—newspapers, book publishers, television, movie, and music producers—generate revenue and profits from their creations, and they protect these revenue streams through copyright.</a:t>
            </a:r>
          </a:p>
          <a:p>
            <a:pPr marL="0" indent="0">
              <a:buNone/>
            </a:pPr>
            <a:r>
              <a:rPr lang="en-US" sz="2800" dirty="0"/>
              <a:t>Created by Congress in Article I, Section 8 of the United States Constitution, Congress granted authors and inventors copyrights and patent rights to “the progress of science and useful arts.” </a:t>
            </a:r>
          </a:p>
          <a:p>
            <a:pPr marL="0" indent="0">
              <a:buNone/>
            </a:pPr>
            <a:r>
              <a:rPr lang="en-US" sz="2800" dirty="0"/>
              <a:t>The first Copyright Act was passed in 1790. In the digital age, when exact copies and widescale distribution of works are possible, protecting the copyrights to content is a major challenge</a:t>
            </a:r>
            <a:endParaRPr lang="en-US" sz="2600" dirty="0"/>
          </a:p>
        </p:txBody>
      </p:sp>
    </p:spTree>
    <p:extLst>
      <p:ext uri="{BB962C8B-B14F-4D97-AF65-F5344CB8AC3E}">
        <p14:creationId xmlns:p14="http://schemas.microsoft.com/office/powerpoint/2010/main" val="44534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3600" dirty="0"/>
              <a:t>Digital Rights Management (DRM) and Walled Gardens</a:t>
            </a:r>
            <a:endParaRPr lang="en-US" sz="3600"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lnSpcReduction="10000"/>
          </a:bodyPr>
          <a:lstStyle/>
          <a:p>
            <a:pPr marL="0" indent="0">
              <a:buNone/>
            </a:pPr>
            <a:r>
              <a:rPr lang="en-US" sz="2800" b="1" dirty="0"/>
              <a:t>Digital rights management (DRM)</a:t>
            </a:r>
            <a:r>
              <a:rPr lang="en-US" sz="2800" dirty="0"/>
              <a:t> refers to a combination of technical (both hardware and software) and legal means for protecting digital content from unlimited reproduction and distribution without permission. Essentially, DRM can prevent users from purchasing and making copies for widespread distribution over the Internet without compensating the content owners. While music tracks in the iTunes Store were originally protected by DRM, in 2009, Apple abandoned the practice because of user objections, and because Amazon had opened an online music store in 2007 without any DRM protections, with the support of music label firms, who came to realize that DRM prevented them from exploiting the opportunities of the Internet and perhaps encouraged an illegal market</a:t>
            </a:r>
            <a:endParaRPr lang="en-US" sz="2600" dirty="0"/>
          </a:p>
        </p:txBody>
      </p:sp>
    </p:spTree>
    <p:extLst>
      <p:ext uri="{BB962C8B-B14F-4D97-AF65-F5344CB8AC3E}">
        <p14:creationId xmlns:p14="http://schemas.microsoft.com/office/powerpoint/2010/main" val="136311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dirty="0"/>
              <a:t>ONLINE RETAIL AND SERVICES </a:t>
            </a:r>
            <a:endParaRPr lang="en-US" b="1" dirty="0"/>
          </a:p>
        </p:txBody>
      </p:sp>
      <p:sp>
        <p:nvSpPr>
          <p:cNvPr id="14" name="Content Placeholder 2"/>
          <p:cNvSpPr>
            <a:spLocks noGrp="1"/>
          </p:cNvSpPr>
          <p:nvPr>
            <p:ph idx="1"/>
          </p:nvPr>
        </p:nvSpPr>
        <p:spPr>
          <a:xfrm>
            <a:off x="371061" y="2027583"/>
            <a:ext cx="11423374" cy="4465982"/>
          </a:xfrm>
        </p:spPr>
        <p:txBody>
          <a:bodyPr>
            <a:normAutofit lnSpcReduction="10000"/>
          </a:bodyPr>
          <a:lstStyle/>
          <a:p>
            <a:pPr marL="0" indent="0">
              <a:buNone/>
            </a:pPr>
            <a:r>
              <a:rPr lang="en-US" sz="2800" dirty="0"/>
              <a:t>The most important theme in online retailing is the effort by retailers—both offline and online—to integrate their operations so they can serve customers in the various ways they want to be served</a:t>
            </a:r>
          </a:p>
          <a:p>
            <a:pPr marL="0" indent="0">
              <a:buNone/>
            </a:pPr>
            <a:r>
              <a:rPr lang="en-US" sz="2800" b="1" dirty="0"/>
              <a:t>The Retail Industry</a:t>
            </a:r>
          </a:p>
          <a:p>
            <a:pPr marL="0" indent="0">
              <a:buNone/>
            </a:pPr>
            <a:r>
              <a:rPr lang="en-US" sz="2800" dirty="0"/>
              <a:t>The retail industry is composed of many different types of firms. Figure 9.1 divides the retail industry into seven segments: durable goods, general merchandise, food and beverage, specialty stores, gasoline and fuel, mail order/telephone order (MOTO), and online retail firms. Each of these segments offers opportunities for online retail, and yet in each segment, the uses of the Internet may differ. </a:t>
            </a:r>
          </a:p>
        </p:txBody>
      </p:sp>
    </p:spTree>
    <p:extLst>
      <p:ext uri="{BB962C8B-B14F-4D97-AF65-F5344CB8AC3E}">
        <p14:creationId xmlns:p14="http://schemas.microsoft.com/office/powerpoint/2010/main" val="398296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3600" b="1" dirty="0"/>
              <a:t>Media Convergence: Technology, Content, and Industry Structure </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b="1" dirty="0"/>
              <a:t>Technological convergence: </a:t>
            </a:r>
            <a:r>
              <a:rPr lang="en-US" sz="2800" dirty="0"/>
              <a:t>development of hybrid devices that can combine the functionality of two or more existing media platforms into a single device</a:t>
            </a:r>
          </a:p>
          <a:p>
            <a:pPr marL="0" indent="0">
              <a:buNone/>
            </a:pPr>
            <a:endParaRPr lang="en-US" sz="2800" dirty="0"/>
          </a:p>
          <a:p>
            <a:pPr marL="0" indent="0">
              <a:buNone/>
            </a:pPr>
            <a:r>
              <a:rPr lang="en-US" sz="2800" b="1" dirty="0"/>
              <a:t>Content convergence</a:t>
            </a:r>
            <a:r>
              <a:rPr lang="en-US" sz="2800" dirty="0"/>
              <a:t>: convergence in the design, production, and distribution of content</a:t>
            </a:r>
          </a:p>
          <a:p>
            <a:pPr marL="0" indent="0">
              <a:buNone/>
            </a:pPr>
            <a:endParaRPr lang="en-US" sz="2800" dirty="0"/>
          </a:p>
          <a:p>
            <a:pPr marL="0" indent="0">
              <a:buNone/>
            </a:pPr>
            <a:r>
              <a:rPr lang="en-US" sz="2800" b="1" dirty="0"/>
              <a:t>Industry convergence:</a:t>
            </a:r>
            <a:r>
              <a:rPr lang="en-US" sz="2800" dirty="0"/>
              <a:t> merger of media enterprises into synergistic combinations that create and cross-market content on different platforms</a:t>
            </a:r>
            <a:endParaRPr lang="en-US" sz="2600" dirty="0"/>
          </a:p>
        </p:txBody>
      </p:sp>
    </p:spTree>
    <p:extLst>
      <p:ext uri="{BB962C8B-B14F-4D97-AF65-F5344CB8AC3E}">
        <p14:creationId xmlns:p14="http://schemas.microsoft.com/office/powerpoint/2010/main" val="68443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463826" y="466344"/>
            <a:ext cx="11224591" cy="1335952"/>
          </a:xfrm>
        </p:spPr>
        <p:txBody>
          <a:bodyPr>
            <a:normAutofit/>
          </a:bodyPr>
          <a:lstStyle/>
          <a:p>
            <a:r>
              <a:rPr lang="en-US" sz="4000" b="1" dirty="0"/>
              <a:t>CONVERGENCE AND TRANSFORMATION OF CONTENT:  BOOKS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p:txBody>
      </p:sp>
      <p:pic>
        <p:nvPicPr>
          <p:cNvPr id="4" name="Picture 3">
            <a:extLst>
              <a:ext uri="{FF2B5EF4-FFF2-40B4-BE49-F238E27FC236}">
                <a16:creationId xmlns:a16="http://schemas.microsoft.com/office/drawing/2014/main" id="{5369159D-C08A-4B07-9DB0-607FBBAF9281}"/>
              </a:ext>
            </a:extLst>
          </p:cNvPr>
          <p:cNvPicPr>
            <a:picLocks noChangeAspect="1"/>
          </p:cNvPicPr>
          <p:nvPr/>
        </p:nvPicPr>
        <p:blipFill>
          <a:blip r:embed="rId2"/>
          <a:stretch>
            <a:fillRect/>
          </a:stretch>
        </p:blipFill>
        <p:spPr>
          <a:xfrm>
            <a:off x="3187148" y="2117449"/>
            <a:ext cx="5181600" cy="4286250"/>
          </a:xfrm>
          <a:prstGeom prst="rect">
            <a:avLst/>
          </a:prstGeom>
        </p:spPr>
      </p:pic>
    </p:spTree>
    <p:extLst>
      <p:ext uri="{BB962C8B-B14F-4D97-AF65-F5344CB8AC3E}">
        <p14:creationId xmlns:p14="http://schemas.microsoft.com/office/powerpoint/2010/main" val="202128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3600" b="1" dirty="0"/>
              <a:t>The Online Publishing Industry</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lnSpcReduction="20000"/>
          </a:bodyPr>
          <a:lstStyle/>
          <a:p>
            <a:pPr marL="0" indent="0">
              <a:buNone/>
            </a:pPr>
            <a:r>
              <a:rPr lang="en-US" sz="2800" dirty="0"/>
              <a:t>Nothing is quite so fundamental to a civilized society as reading text. Text is the way we record our history, current events, thoughts, and aspirations, and transmit them to all others in the civilization who can read. Even television shows and movies require scripts. Today, the publishing industry (composed of books, newspapers, magazines, and periodicals) is a $92 billion media sector based originally on print, and now moving rapidly to the Internet. </a:t>
            </a:r>
          </a:p>
          <a:p>
            <a:pPr marL="0" indent="0">
              <a:buNone/>
            </a:pPr>
            <a:r>
              <a:rPr lang="en-US" sz="2800" dirty="0"/>
              <a:t>The Internet offers the text publishing industry an opportunity to move toward a new generation of newspapers, magazines, and books that are produced, processed, stored, distributed, and sold over the Web, available anytime, anywhere, and on any device. The same Internet offers the possibility of destroying many existing print-based businesses that may not be able to make this transition and remain profitable</a:t>
            </a:r>
            <a:endParaRPr lang="en-US" sz="2600" dirty="0"/>
          </a:p>
        </p:txBody>
      </p:sp>
    </p:spTree>
    <p:extLst>
      <p:ext uri="{BB962C8B-B14F-4D97-AF65-F5344CB8AC3E}">
        <p14:creationId xmlns:p14="http://schemas.microsoft.com/office/powerpoint/2010/main" val="180582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Online Newspapers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Newspapers in 2013 are the most troubled segment of the publishing industry, troubles that result almost exclusively from the availability of alternatives to the printed newspaper, as well as a sluggish response by management to the opportunities on the Internet for news, if not newspapers. Also important is the failure of newspaper management to protect its valuable content from being distributed for free by headline aggregators such as Yahoo, MSN, and Google, as well as tens of millions of bloggers and tweeters</a:t>
            </a:r>
            <a:endParaRPr lang="en-US" sz="2600" dirty="0"/>
          </a:p>
        </p:txBody>
      </p:sp>
    </p:spTree>
    <p:extLst>
      <p:ext uri="{BB962C8B-B14F-4D97-AF65-F5344CB8AC3E}">
        <p14:creationId xmlns:p14="http://schemas.microsoft.com/office/powerpoint/2010/main" val="291768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463826" y="466344"/>
            <a:ext cx="11224591" cy="1335952"/>
          </a:xfrm>
        </p:spPr>
        <p:txBody>
          <a:bodyPr>
            <a:normAutofit/>
          </a:bodyPr>
          <a:lstStyle/>
          <a:p>
            <a:r>
              <a:rPr lang="en-US" sz="4000" b="1" dirty="0"/>
              <a:t>Audience Size and Growth</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p:txBody>
      </p:sp>
      <p:pic>
        <p:nvPicPr>
          <p:cNvPr id="3" name="Picture 2">
            <a:extLst>
              <a:ext uri="{FF2B5EF4-FFF2-40B4-BE49-F238E27FC236}">
                <a16:creationId xmlns:a16="http://schemas.microsoft.com/office/drawing/2014/main" id="{6B00F905-7593-453E-893E-0FA7F7C93179}"/>
              </a:ext>
            </a:extLst>
          </p:cNvPr>
          <p:cNvPicPr>
            <a:picLocks noChangeAspect="1"/>
          </p:cNvPicPr>
          <p:nvPr/>
        </p:nvPicPr>
        <p:blipFill>
          <a:blip r:embed="rId2"/>
          <a:stretch>
            <a:fillRect/>
          </a:stretch>
        </p:blipFill>
        <p:spPr>
          <a:xfrm>
            <a:off x="2054088" y="1997794"/>
            <a:ext cx="8030614" cy="4495771"/>
          </a:xfrm>
          <a:prstGeom prst="rect">
            <a:avLst/>
          </a:prstGeom>
        </p:spPr>
      </p:pic>
    </p:spTree>
    <p:extLst>
      <p:ext uri="{BB962C8B-B14F-4D97-AF65-F5344CB8AC3E}">
        <p14:creationId xmlns:p14="http://schemas.microsoft.com/office/powerpoint/2010/main" val="207593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E-Books and Online Book Publishing</a:t>
            </a:r>
          </a:p>
        </p:txBody>
      </p:sp>
      <p:pic>
        <p:nvPicPr>
          <p:cNvPr id="3" name="Content Placeholder 2">
            <a:extLst>
              <a:ext uri="{FF2B5EF4-FFF2-40B4-BE49-F238E27FC236}">
                <a16:creationId xmlns:a16="http://schemas.microsoft.com/office/drawing/2014/main" id="{29A88B18-44D8-4970-98D5-7B3E89965530}"/>
              </a:ext>
            </a:extLst>
          </p:cNvPr>
          <p:cNvPicPr>
            <a:picLocks noGrp="1" noChangeAspect="1"/>
          </p:cNvPicPr>
          <p:nvPr>
            <p:ph idx="1"/>
          </p:nvPr>
        </p:nvPicPr>
        <p:blipFill>
          <a:blip r:embed="rId2"/>
          <a:stretch>
            <a:fillRect/>
          </a:stretch>
        </p:blipFill>
        <p:spPr>
          <a:xfrm>
            <a:off x="3506787" y="2040731"/>
            <a:ext cx="5153025" cy="4438650"/>
          </a:xfrm>
          <a:prstGeom prst="rect">
            <a:avLst/>
          </a:prstGeom>
        </p:spPr>
      </p:pic>
    </p:spTree>
    <p:extLst>
      <p:ext uri="{BB962C8B-B14F-4D97-AF65-F5344CB8AC3E}">
        <p14:creationId xmlns:p14="http://schemas.microsoft.com/office/powerpoint/2010/main" val="3306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Amazon and Apple: The New Digital Media Ecosystems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lnSpcReduction="10000"/>
          </a:bodyPr>
          <a:lstStyle/>
          <a:p>
            <a:pPr marL="0" indent="0">
              <a:buNone/>
            </a:pPr>
            <a:r>
              <a:rPr lang="en-US" sz="2800" dirty="0"/>
              <a:t>Prospects for e-books picked up in 2001 with the introduction of Apple’s iPod, which later became a platform for e-books (iPod Touch). In 2004, Sony introduced the first e-ink reader (Sony </a:t>
            </a:r>
            <a:r>
              <a:rPr lang="en-US" sz="2800" dirty="0" err="1"/>
              <a:t>Librie</a:t>
            </a:r>
            <a:r>
              <a:rPr lang="en-US" sz="2800" dirty="0"/>
              <a:t>). In 2007, the iPhone smartphone was released with a high definition color screen that could be used to read books.</a:t>
            </a:r>
          </a:p>
          <a:p>
            <a:pPr marL="0" indent="0">
              <a:buNone/>
            </a:pPr>
            <a:r>
              <a:rPr lang="en-US" sz="2800" dirty="0"/>
              <a:t>The future of e-books was finally and firmly established when Amazon introduced its Kindle in 2007 to a skeptical public and critical industry observers. The early Kindle readers used electronic ink technology, providing a higher resolution than PCs and a longer battery life than portable book readers. The early Kindle had 16 megabytes of memory and could store 200 books. More important, the reader was linked to the Internet through AT&amp;T’s cell network, permitting users to access Amazon’s bookstore where they could browse, search, and purchase e-books</a:t>
            </a:r>
            <a:endParaRPr lang="en-US" sz="2600" dirty="0"/>
          </a:p>
        </p:txBody>
      </p:sp>
    </p:spTree>
    <p:extLst>
      <p:ext uri="{BB962C8B-B14F-4D97-AF65-F5344CB8AC3E}">
        <p14:creationId xmlns:p14="http://schemas.microsoft.com/office/powerpoint/2010/main" val="3919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What Are the Challenges of the Digital E-Book Platform?</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Despite, or because, of the rapid growth in e-books, the book publishing industry is in stable, even robust condition. There are two major challenges facing book publishers. Responses to these challenges will shape the future existence of the book publishing industry as we know it. These two challenges are </a:t>
            </a:r>
            <a:r>
              <a:rPr lang="en-US" sz="2800" b="1" dirty="0"/>
              <a:t>cannibalization</a:t>
            </a:r>
            <a:r>
              <a:rPr lang="en-US" sz="2800" dirty="0"/>
              <a:t> and </a:t>
            </a:r>
            <a:r>
              <a:rPr lang="en-US" sz="2800" b="1" dirty="0"/>
              <a:t>finding the right business model</a:t>
            </a:r>
            <a:r>
              <a:rPr lang="en-US" sz="2800" dirty="0"/>
              <a:t>.</a:t>
            </a:r>
          </a:p>
          <a:p>
            <a:pPr marL="0" indent="0">
              <a:buNone/>
            </a:pPr>
            <a:r>
              <a:rPr lang="en-US" sz="2800" b="1" dirty="0"/>
              <a:t>Cannibalization</a:t>
            </a:r>
            <a:r>
              <a:rPr lang="en-US" sz="2800" dirty="0"/>
              <a:t> when sales of new digital products replace sales of traditional products</a:t>
            </a:r>
            <a:endParaRPr lang="en-US" sz="2600" dirty="0"/>
          </a:p>
        </p:txBody>
      </p:sp>
    </p:spTree>
    <p:extLst>
      <p:ext uri="{BB962C8B-B14F-4D97-AF65-F5344CB8AC3E}">
        <p14:creationId xmlns:p14="http://schemas.microsoft.com/office/powerpoint/2010/main" val="260168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E-Book Business Models</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lnSpcReduction="20000"/>
          </a:bodyPr>
          <a:lstStyle/>
          <a:p>
            <a:pPr marL="0" indent="0">
              <a:buNone/>
            </a:pPr>
            <a:r>
              <a:rPr lang="en-US" sz="2800" dirty="0"/>
              <a:t>The e-book industry is composed of intermediary retailers (both brick-and-mortar stores and online merchants), traditional publishers, technology developers, device makers (e-readers), and vanity presses (self-publishing service companies). Together, these players have pursued a wide variety of business models and developed many alliances in an effort to move text onto the computer screen</a:t>
            </a:r>
          </a:p>
          <a:p>
            <a:pPr marL="0" indent="0">
              <a:buNone/>
            </a:pPr>
            <a:r>
              <a:rPr lang="en-US" sz="2800" dirty="0"/>
              <a:t>There are six very large publishers that dominate trade book, education, and religious book publishing. These traditional publishers have the largest content libraries for conversion to e-books. These large publishers started out using a </a:t>
            </a:r>
            <a:r>
              <a:rPr lang="en-US" sz="2800" b="1" dirty="0"/>
              <a:t>wholesale model</a:t>
            </a:r>
            <a:r>
              <a:rPr lang="en-US" sz="2800" dirty="0"/>
              <a:t> of distribution and pricing, in part because this is the same model they used with hard cover books. </a:t>
            </a:r>
            <a:r>
              <a:rPr lang="en-US" sz="2800" b="1" dirty="0"/>
              <a:t>wholesale model</a:t>
            </a:r>
            <a:r>
              <a:rPr lang="en-US" sz="2800" dirty="0"/>
              <a:t>: prices are determined by the retailer </a:t>
            </a:r>
          </a:p>
          <a:p>
            <a:pPr marL="0" indent="0">
              <a:buNone/>
            </a:pPr>
            <a:r>
              <a:rPr lang="en-US" sz="2400" b="1" dirty="0"/>
              <a:t>Agency model</a:t>
            </a:r>
            <a:r>
              <a:rPr lang="en-US" sz="2400" dirty="0"/>
              <a:t> the retailer is an agent and prices are set by the manufacturer</a:t>
            </a:r>
          </a:p>
          <a:p>
            <a:pPr marL="0" indent="0">
              <a:buNone/>
            </a:pPr>
            <a:endParaRPr lang="en-US" sz="2600" dirty="0"/>
          </a:p>
        </p:txBody>
      </p:sp>
    </p:spTree>
    <p:extLst>
      <p:ext uri="{BB962C8B-B14F-4D97-AF65-F5344CB8AC3E}">
        <p14:creationId xmlns:p14="http://schemas.microsoft.com/office/powerpoint/2010/main" val="6219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The Online entertainment industry</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The entertainment industry is generally considered to be composed of four traditional, commercial players and one new arrival: television, radio broadcasting, films, music, and video games (the new arrival)</a:t>
            </a:r>
            <a:endParaRPr lang="en-US" sz="2600" dirty="0"/>
          </a:p>
        </p:txBody>
      </p:sp>
      <p:pic>
        <p:nvPicPr>
          <p:cNvPr id="3" name="Picture 2">
            <a:extLst>
              <a:ext uri="{FF2B5EF4-FFF2-40B4-BE49-F238E27FC236}">
                <a16:creationId xmlns:a16="http://schemas.microsoft.com/office/drawing/2014/main" id="{AD2127D8-38AA-41EB-AC1D-22AF618DFA35}"/>
              </a:ext>
            </a:extLst>
          </p:cNvPr>
          <p:cNvPicPr>
            <a:picLocks noChangeAspect="1"/>
          </p:cNvPicPr>
          <p:nvPr/>
        </p:nvPicPr>
        <p:blipFill>
          <a:blip r:embed="rId2"/>
          <a:stretch>
            <a:fillRect/>
          </a:stretch>
        </p:blipFill>
        <p:spPr>
          <a:xfrm>
            <a:off x="3314906" y="3457956"/>
            <a:ext cx="5815842" cy="3286751"/>
          </a:xfrm>
          <a:prstGeom prst="rect">
            <a:avLst/>
          </a:prstGeom>
        </p:spPr>
      </p:pic>
    </p:spTree>
    <p:extLst>
      <p:ext uri="{BB962C8B-B14F-4D97-AF65-F5344CB8AC3E}">
        <p14:creationId xmlns:p14="http://schemas.microsoft.com/office/powerpoint/2010/main" val="149626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dirty="0"/>
              <a:t>ONLINE RETAIL AND SERVICES – RETAIL INDUSTRY</a:t>
            </a:r>
            <a:endParaRPr lang="en-US" b="1" dirty="0"/>
          </a:p>
        </p:txBody>
      </p:sp>
      <p:sp>
        <p:nvSpPr>
          <p:cNvPr id="14" name="Content Placeholder 2"/>
          <p:cNvSpPr>
            <a:spLocks noGrp="1"/>
          </p:cNvSpPr>
          <p:nvPr>
            <p:ph idx="1"/>
          </p:nvPr>
        </p:nvSpPr>
        <p:spPr>
          <a:xfrm>
            <a:off x="371061" y="2027583"/>
            <a:ext cx="11423374" cy="4465982"/>
          </a:xfrm>
        </p:spPr>
        <p:txBody>
          <a:bodyPr>
            <a:normAutofit/>
          </a:bodyPr>
          <a:lstStyle/>
          <a:p>
            <a:pPr marL="0" indent="0">
              <a:buNone/>
            </a:pPr>
            <a:r>
              <a:rPr lang="en-US" sz="2800" dirty="0"/>
              <a:t>Some eating and drinking establishments use the Web to inform people of their physical locations and menus, while others offer delivery via Web orders (although this has not been a successful model). </a:t>
            </a:r>
          </a:p>
          <a:p>
            <a:pPr marL="0" indent="0">
              <a:buNone/>
            </a:pPr>
            <a:r>
              <a:rPr lang="en-US" sz="2800" dirty="0"/>
              <a:t>Retailers of durable goods typically use the Web primarily as an informational tool rather than as a direct purchasing tool, although this has begun to change</a:t>
            </a:r>
          </a:p>
        </p:txBody>
      </p:sp>
    </p:spTree>
    <p:extLst>
      <p:ext uri="{BB962C8B-B14F-4D97-AF65-F5344CB8AC3E}">
        <p14:creationId xmlns:p14="http://schemas.microsoft.com/office/powerpoint/2010/main" val="52740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Online Entertainment Audience Size and Growth</a:t>
            </a:r>
          </a:p>
        </p:txBody>
      </p:sp>
      <p:pic>
        <p:nvPicPr>
          <p:cNvPr id="4" name="Content Placeholder 3">
            <a:extLst>
              <a:ext uri="{FF2B5EF4-FFF2-40B4-BE49-F238E27FC236}">
                <a16:creationId xmlns:a16="http://schemas.microsoft.com/office/drawing/2014/main" id="{73EA0178-E34E-4203-95C7-4A3AB5DDB144}"/>
              </a:ext>
            </a:extLst>
          </p:cNvPr>
          <p:cNvPicPr>
            <a:picLocks noGrp="1" noChangeAspect="1"/>
          </p:cNvPicPr>
          <p:nvPr>
            <p:ph idx="1"/>
          </p:nvPr>
        </p:nvPicPr>
        <p:blipFill>
          <a:blip r:embed="rId2"/>
          <a:stretch>
            <a:fillRect/>
          </a:stretch>
        </p:blipFill>
        <p:spPr>
          <a:xfrm>
            <a:off x="2915602" y="2027238"/>
            <a:ext cx="6543183" cy="4612101"/>
          </a:xfrm>
          <a:prstGeom prst="rect">
            <a:avLst/>
          </a:prstGeom>
        </p:spPr>
      </p:pic>
    </p:spTree>
    <p:extLst>
      <p:ext uri="{BB962C8B-B14F-4D97-AF65-F5344CB8AC3E}">
        <p14:creationId xmlns:p14="http://schemas.microsoft.com/office/powerpoint/2010/main" val="35549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Users role in entertainment</a:t>
            </a:r>
          </a:p>
        </p:txBody>
      </p:sp>
      <p:pic>
        <p:nvPicPr>
          <p:cNvPr id="6" name="Picture 5">
            <a:extLst>
              <a:ext uri="{FF2B5EF4-FFF2-40B4-BE49-F238E27FC236}">
                <a16:creationId xmlns:a16="http://schemas.microsoft.com/office/drawing/2014/main" id="{3124C637-A397-4F51-8163-48180BD392F9}"/>
              </a:ext>
            </a:extLst>
          </p:cNvPr>
          <p:cNvPicPr>
            <a:picLocks noChangeAspect="1"/>
          </p:cNvPicPr>
          <p:nvPr/>
        </p:nvPicPr>
        <p:blipFill>
          <a:blip r:embed="rId2"/>
          <a:stretch>
            <a:fillRect/>
          </a:stretch>
        </p:blipFill>
        <p:spPr>
          <a:xfrm>
            <a:off x="2928730" y="1994233"/>
            <a:ext cx="6578926" cy="4631854"/>
          </a:xfrm>
          <a:prstGeom prst="rect">
            <a:avLst/>
          </a:prstGeom>
        </p:spPr>
      </p:pic>
    </p:spTree>
    <p:extLst>
      <p:ext uri="{BB962C8B-B14F-4D97-AF65-F5344CB8AC3E}">
        <p14:creationId xmlns:p14="http://schemas.microsoft.com/office/powerpoint/2010/main" val="232596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Movie business share</a:t>
            </a:r>
          </a:p>
        </p:txBody>
      </p:sp>
      <p:pic>
        <p:nvPicPr>
          <p:cNvPr id="3" name="Picture 2">
            <a:extLst>
              <a:ext uri="{FF2B5EF4-FFF2-40B4-BE49-F238E27FC236}">
                <a16:creationId xmlns:a16="http://schemas.microsoft.com/office/drawing/2014/main" id="{C71A6899-A2BF-4879-8C43-018158447DF8}"/>
              </a:ext>
            </a:extLst>
          </p:cNvPr>
          <p:cNvPicPr>
            <a:picLocks noChangeAspect="1"/>
          </p:cNvPicPr>
          <p:nvPr/>
        </p:nvPicPr>
        <p:blipFill>
          <a:blip r:embed="rId2"/>
          <a:stretch>
            <a:fillRect/>
          </a:stretch>
        </p:blipFill>
        <p:spPr>
          <a:xfrm>
            <a:off x="3552617" y="2429910"/>
            <a:ext cx="5153025" cy="3800475"/>
          </a:xfrm>
          <a:prstGeom prst="rect">
            <a:avLst/>
          </a:prstGeom>
        </p:spPr>
      </p:pic>
    </p:spTree>
    <p:extLst>
      <p:ext uri="{BB962C8B-B14F-4D97-AF65-F5344CB8AC3E}">
        <p14:creationId xmlns:p14="http://schemas.microsoft.com/office/powerpoint/2010/main" val="111286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CONSUMER SPENDING ON MUSIC</a:t>
            </a:r>
          </a:p>
        </p:txBody>
      </p:sp>
      <p:pic>
        <p:nvPicPr>
          <p:cNvPr id="4" name="Picture 3">
            <a:extLst>
              <a:ext uri="{FF2B5EF4-FFF2-40B4-BE49-F238E27FC236}">
                <a16:creationId xmlns:a16="http://schemas.microsoft.com/office/drawing/2014/main" id="{2E93F02E-5F33-473A-9B76-1E17DBB883D2}"/>
              </a:ext>
            </a:extLst>
          </p:cNvPr>
          <p:cNvPicPr>
            <a:picLocks noChangeAspect="1"/>
          </p:cNvPicPr>
          <p:nvPr/>
        </p:nvPicPr>
        <p:blipFill>
          <a:blip r:embed="rId2"/>
          <a:stretch>
            <a:fillRect/>
          </a:stretch>
        </p:blipFill>
        <p:spPr>
          <a:xfrm>
            <a:off x="3543300" y="2276857"/>
            <a:ext cx="5105400" cy="4114800"/>
          </a:xfrm>
          <a:prstGeom prst="rect">
            <a:avLst/>
          </a:prstGeom>
        </p:spPr>
      </p:pic>
    </p:spTree>
    <p:extLst>
      <p:ext uri="{BB962C8B-B14F-4D97-AF65-F5344CB8AC3E}">
        <p14:creationId xmlns:p14="http://schemas.microsoft.com/office/powerpoint/2010/main" val="268846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CONSUMER SPENDING ON GAMES</a:t>
            </a:r>
          </a:p>
        </p:txBody>
      </p:sp>
      <p:pic>
        <p:nvPicPr>
          <p:cNvPr id="3" name="Picture 2">
            <a:extLst>
              <a:ext uri="{FF2B5EF4-FFF2-40B4-BE49-F238E27FC236}">
                <a16:creationId xmlns:a16="http://schemas.microsoft.com/office/drawing/2014/main" id="{98C81284-848D-44A4-99D8-27331B999B03}"/>
              </a:ext>
            </a:extLst>
          </p:cNvPr>
          <p:cNvPicPr>
            <a:picLocks noChangeAspect="1"/>
          </p:cNvPicPr>
          <p:nvPr/>
        </p:nvPicPr>
        <p:blipFill>
          <a:blip r:embed="rId2"/>
          <a:stretch>
            <a:fillRect/>
          </a:stretch>
        </p:blipFill>
        <p:spPr>
          <a:xfrm>
            <a:off x="2515220" y="1828800"/>
            <a:ext cx="6657975" cy="4848225"/>
          </a:xfrm>
          <a:prstGeom prst="rect">
            <a:avLst/>
          </a:prstGeom>
        </p:spPr>
      </p:pic>
    </p:spTree>
    <p:extLst>
      <p:ext uri="{BB962C8B-B14F-4D97-AF65-F5344CB8AC3E}">
        <p14:creationId xmlns:p14="http://schemas.microsoft.com/office/powerpoint/2010/main" val="102654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371061" y="466343"/>
            <a:ext cx="11516139" cy="1362457"/>
          </a:xfrm>
        </p:spPr>
        <p:txBody>
          <a:bodyPr>
            <a:normAutofit/>
          </a:bodyPr>
          <a:lstStyle/>
          <a:p>
            <a:r>
              <a:rPr lang="en-US" sz="4000" b="1" dirty="0"/>
              <a:t>ENTERTAINMENT INDUSTRY VALUE CHAINS</a:t>
            </a:r>
          </a:p>
        </p:txBody>
      </p:sp>
      <p:pic>
        <p:nvPicPr>
          <p:cNvPr id="4" name="Picture 3">
            <a:extLst>
              <a:ext uri="{FF2B5EF4-FFF2-40B4-BE49-F238E27FC236}">
                <a16:creationId xmlns:a16="http://schemas.microsoft.com/office/drawing/2014/main" id="{4ED444E1-125F-4693-98E8-CEF49B05C0A5}"/>
              </a:ext>
            </a:extLst>
          </p:cNvPr>
          <p:cNvPicPr>
            <a:picLocks noChangeAspect="1"/>
          </p:cNvPicPr>
          <p:nvPr/>
        </p:nvPicPr>
        <p:blipFill>
          <a:blip r:embed="rId2"/>
          <a:stretch>
            <a:fillRect/>
          </a:stretch>
        </p:blipFill>
        <p:spPr>
          <a:xfrm>
            <a:off x="2809461" y="1972633"/>
            <a:ext cx="5979087" cy="4613697"/>
          </a:xfrm>
          <a:prstGeom prst="rect">
            <a:avLst/>
          </a:prstGeom>
        </p:spPr>
      </p:pic>
    </p:spTree>
    <p:extLst>
      <p:ext uri="{BB962C8B-B14F-4D97-AF65-F5344CB8AC3E}">
        <p14:creationId xmlns:p14="http://schemas.microsoft.com/office/powerpoint/2010/main" val="35302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UNIT IV : E-COMMERCE IN ACTION</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endParaRPr lang="en-US" sz="2800" b="1" dirty="0"/>
          </a:p>
          <a:p>
            <a:pPr marL="0" indent="0">
              <a:buNone/>
            </a:pPr>
            <a:endParaRPr lang="en-US" sz="2800" b="1" dirty="0"/>
          </a:p>
          <a:p>
            <a:pPr marL="0" indent="0">
              <a:buNone/>
            </a:pPr>
            <a:r>
              <a:rPr lang="en-US" sz="5400" b="1" dirty="0"/>
              <a:t>Chapter 11</a:t>
            </a:r>
            <a:r>
              <a:rPr lang="en-US" sz="5400" dirty="0"/>
              <a:t>: Social networks, auctions, and portals</a:t>
            </a:r>
          </a:p>
        </p:txBody>
      </p:sp>
    </p:spTree>
    <p:extLst>
      <p:ext uri="{BB962C8B-B14F-4D97-AF65-F5344CB8AC3E}">
        <p14:creationId xmlns:p14="http://schemas.microsoft.com/office/powerpoint/2010/main" val="321894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Social networks, auctions, and portals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b="1" dirty="0"/>
              <a:t>Social network</a:t>
            </a:r>
            <a:r>
              <a:rPr lang="en-US" sz="2800" dirty="0"/>
              <a:t> involves a group of people, shared social interaction, common ties among members, and people who share an area for some period of time. Social networks do not necessarily have shared goals, purposes, or intentions. Indeed, social networks can be places where people just “hang out,” share space, and communicate</a:t>
            </a:r>
          </a:p>
          <a:p>
            <a:pPr marL="0" indent="0">
              <a:buNone/>
            </a:pPr>
            <a:endParaRPr lang="en-US" sz="2800" b="1" dirty="0"/>
          </a:p>
          <a:p>
            <a:pPr marL="0" indent="0">
              <a:buNone/>
            </a:pPr>
            <a:r>
              <a:rPr lang="en-US" sz="2800" b="1" dirty="0"/>
              <a:t>Online social network</a:t>
            </a:r>
            <a:r>
              <a:rPr lang="en-US" sz="2800" dirty="0"/>
              <a:t> an area online, where people who share common ties can interact with one another</a:t>
            </a:r>
            <a:endParaRPr lang="en-US" sz="2800" b="1" dirty="0"/>
          </a:p>
        </p:txBody>
      </p:sp>
    </p:spTree>
    <p:extLst>
      <p:ext uri="{BB962C8B-B14F-4D97-AF65-F5344CB8AC3E}">
        <p14:creationId xmlns:p14="http://schemas.microsoft.com/office/powerpoint/2010/main" val="11750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Difference Between Social Networks and Portals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b="1" dirty="0"/>
              <a:t>Portals</a:t>
            </a:r>
            <a:r>
              <a:rPr lang="en-US" sz="2800" dirty="0"/>
              <a:t> began as search engines and then added content, Internet, and e-commerce services. In order to survive, portals have added many community-building and social network features, such as chat groups, bulletin boards, and free Web site design and hosting, that encourage visitors to stay on the site and interact with others who share their interests. Yahoo, for instance, uses deep vertical content features to retain its audience on-site and maximize revenue opportunities. Portals have begun to measure their success in terms of their social network features</a:t>
            </a:r>
            <a:endParaRPr lang="en-US" sz="2800" b="1" dirty="0"/>
          </a:p>
        </p:txBody>
      </p:sp>
    </p:spTree>
    <p:extLst>
      <p:ext uri="{BB962C8B-B14F-4D97-AF65-F5344CB8AC3E}">
        <p14:creationId xmlns:p14="http://schemas.microsoft.com/office/powerpoint/2010/main" val="33609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Difference Between Social Networks and Portals</a:t>
            </a:r>
            <a:endParaRPr lang="en-US" b="1" dirty="0"/>
          </a:p>
        </p:txBody>
      </p:sp>
      <p:pic>
        <p:nvPicPr>
          <p:cNvPr id="3" name="Content Placeholder 2">
            <a:extLst>
              <a:ext uri="{FF2B5EF4-FFF2-40B4-BE49-F238E27FC236}">
                <a16:creationId xmlns:a16="http://schemas.microsoft.com/office/drawing/2014/main" id="{DA42B27E-16F5-4717-A27B-219D02F2C5D7}"/>
              </a:ext>
            </a:extLst>
          </p:cNvPr>
          <p:cNvPicPr>
            <a:picLocks noGrp="1" noChangeAspect="1"/>
          </p:cNvPicPr>
          <p:nvPr>
            <p:ph idx="1"/>
          </p:nvPr>
        </p:nvPicPr>
        <p:blipFill>
          <a:blip r:embed="rId2"/>
          <a:stretch>
            <a:fillRect/>
          </a:stretch>
        </p:blipFill>
        <p:spPr>
          <a:xfrm>
            <a:off x="2915479" y="2052536"/>
            <a:ext cx="6449004" cy="4494038"/>
          </a:xfrm>
          <a:prstGeom prst="rect">
            <a:avLst/>
          </a:prstGeom>
        </p:spPr>
      </p:pic>
    </p:spTree>
    <p:extLst>
      <p:ext uri="{BB962C8B-B14F-4D97-AF65-F5344CB8AC3E}">
        <p14:creationId xmlns:p14="http://schemas.microsoft.com/office/powerpoint/2010/main" val="3745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622853" y="466344"/>
            <a:ext cx="11039060" cy="1256440"/>
          </a:xfrm>
        </p:spPr>
        <p:txBody>
          <a:bodyPr/>
          <a:lstStyle/>
          <a:p>
            <a:r>
              <a:rPr lang="en-US" sz="3200" b="1" dirty="0"/>
              <a:t>ONLINE RETAIL AND SERVICES – RETAIL INDUSTRY</a:t>
            </a:r>
            <a:endParaRPr lang="en-US" b="1" dirty="0"/>
          </a:p>
        </p:txBody>
      </p:sp>
      <p:pic>
        <p:nvPicPr>
          <p:cNvPr id="3" name="Picture 2">
            <a:extLst>
              <a:ext uri="{FF2B5EF4-FFF2-40B4-BE49-F238E27FC236}">
                <a16:creationId xmlns:a16="http://schemas.microsoft.com/office/drawing/2014/main" id="{076D2589-E718-49D6-865B-41750F333006}"/>
              </a:ext>
            </a:extLst>
          </p:cNvPr>
          <p:cNvPicPr>
            <a:picLocks noChangeAspect="1"/>
          </p:cNvPicPr>
          <p:nvPr/>
        </p:nvPicPr>
        <p:blipFill>
          <a:blip r:embed="rId2"/>
          <a:stretch>
            <a:fillRect/>
          </a:stretch>
        </p:blipFill>
        <p:spPr>
          <a:xfrm>
            <a:off x="2676939" y="2005065"/>
            <a:ext cx="6970644" cy="4605196"/>
          </a:xfrm>
          <a:prstGeom prst="rect">
            <a:avLst/>
          </a:prstGeom>
        </p:spPr>
      </p:pic>
    </p:spTree>
    <p:extLst>
      <p:ext uri="{BB962C8B-B14F-4D97-AF65-F5344CB8AC3E}">
        <p14:creationId xmlns:p14="http://schemas.microsoft.com/office/powerpoint/2010/main" val="234397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Other social sites</a:t>
            </a:r>
            <a:endParaRPr lang="en-US" b="1" dirty="0"/>
          </a:p>
        </p:txBody>
      </p:sp>
      <p:pic>
        <p:nvPicPr>
          <p:cNvPr id="6" name="Picture 5">
            <a:extLst>
              <a:ext uri="{FF2B5EF4-FFF2-40B4-BE49-F238E27FC236}">
                <a16:creationId xmlns:a16="http://schemas.microsoft.com/office/drawing/2014/main" id="{372AE8EE-3985-40FE-9E4D-FACEF5D1AA8B}"/>
              </a:ext>
            </a:extLst>
          </p:cNvPr>
          <p:cNvPicPr>
            <a:picLocks noChangeAspect="1"/>
          </p:cNvPicPr>
          <p:nvPr/>
        </p:nvPicPr>
        <p:blipFill>
          <a:blip r:embed="rId2"/>
          <a:stretch>
            <a:fillRect/>
          </a:stretch>
        </p:blipFill>
        <p:spPr>
          <a:xfrm>
            <a:off x="1877384" y="1961322"/>
            <a:ext cx="7688775" cy="4430335"/>
          </a:xfrm>
          <a:prstGeom prst="rect">
            <a:avLst/>
          </a:prstGeom>
        </p:spPr>
      </p:pic>
    </p:spTree>
    <p:extLst>
      <p:ext uri="{BB962C8B-B14F-4D97-AF65-F5344CB8AC3E}">
        <p14:creationId xmlns:p14="http://schemas.microsoft.com/office/powerpoint/2010/main" val="142810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Time spent on top websites</a:t>
            </a:r>
            <a:endParaRPr lang="en-US" b="1" dirty="0"/>
          </a:p>
        </p:txBody>
      </p:sp>
      <p:pic>
        <p:nvPicPr>
          <p:cNvPr id="3" name="Picture 2">
            <a:extLst>
              <a:ext uri="{FF2B5EF4-FFF2-40B4-BE49-F238E27FC236}">
                <a16:creationId xmlns:a16="http://schemas.microsoft.com/office/drawing/2014/main" id="{BFE0B0BA-D881-4261-B93F-19DD0F2EB666}"/>
              </a:ext>
            </a:extLst>
          </p:cNvPr>
          <p:cNvPicPr>
            <a:picLocks noChangeAspect="1"/>
          </p:cNvPicPr>
          <p:nvPr/>
        </p:nvPicPr>
        <p:blipFill>
          <a:blip r:embed="rId2"/>
          <a:stretch>
            <a:fillRect/>
          </a:stretch>
        </p:blipFill>
        <p:spPr>
          <a:xfrm>
            <a:off x="2716696" y="1874807"/>
            <a:ext cx="6480313" cy="4749024"/>
          </a:xfrm>
          <a:prstGeom prst="rect">
            <a:avLst/>
          </a:prstGeom>
        </p:spPr>
      </p:pic>
    </p:spTree>
    <p:extLst>
      <p:ext uri="{BB962C8B-B14F-4D97-AF65-F5344CB8AC3E}">
        <p14:creationId xmlns:p14="http://schemas.microsoft.com/office/powerpoint/2010/main" val="177789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Types of social networks and communities</a:t>
            </a:r>
            <a:endParaRPr lang="en-US" b="1" dirty="0"/>
          </a:p>
        </p:txBody>
      </p:sp>
      <p:pic>
        <p:nvPicPr>
          <p:cNvPr id="4" name="Picture 3">
            <a:extLst>
              <a:ext uri="{FF2B5EF4-FFF2-40B4-BE49-F238E27FC236}">
                <a16:creationId xmlns:a16="http://schemas.microsoft.com/office/drawing/2014/main" id="{F5F7B70C-A482-495F-9412-549639277C55}"/>
              </a:ext>
            </a:extLst>
          </p:cNvPr>
          <p:cNvPicPr>
            <a:picLocks noChangeAspect="1"/>
          </p:cNvPicPr>
          <p:nvPr/>
        </p:nvPicPr>
        <p:blipFill>
          <a:blip r:embed="rId2"/>
          <a:stretch>
            <a:fillRect/>
          </a:stretch>
        </p:blipFill>
        <p:spPr>
          <a:xfrm>
            <a:off x="2358887" y="1927843"/>
            <a:ext cx="7061056" cy="4751253"/>
          </a:xfrm>
          <a:prstGeom prst="rect">
            <a:avLst/>
          </a:prstGeom>
        </p:spPr>
      </p:pic>
    </p:spTree>
    <p:extLst>
      <p:ext uri="{BB962C8B-B14F-4D97-AF65-F5344CB8AC3E}">
        <p14:creationId xmlns:p14="http://schemas.microsoft.com/office/powerpoint/2010/main" val="13360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Social network features and technologies</a:t>
            </a:r>
            <a:endParaRPr lang="en-US" b="1" dirty="0"/>
          </a:p>
        </p:txBody>
      </p:sp>
      <p:pic>
        <p:nvPicPr>
          <p:cNvPr id="3" name="Picture 2">
            <a:extLst>
              <a:ext uri="{FF2B5EF4-FFF2-40B4-BE49-F238E27FC236}">
                <a16:creationId xmlns:a16="http://schemas.microsoft.com/office/drawing/2014/main" id="{BC71014C-0B50-4A1C-A8EF-6D08A4D876DE}"/>
              </a:ext>
            </a:extLst>
          </p:cNvPr>
          <p:cNvPicPr>
            <a:picLocks noChangeAspect="1"/>
          </p:cNvPicPr>
          <p:nvPr/>
        </p:nvPicPr>
        <p:blipFill>
          <a:blip r:embed="rId2"/>
          <a:stretch>
            <a:fillRect/>
          </a:stretch>
        </p:blipFill>
        <p:spPr>
          <a:xfrm>
            <a:off x="3215721" y="2047253"/>
            <a:ext cx="5398191" cy="4725926"/>
          </a:xfrm>
          <a:prstGeom prst="rect">
            <a:avLst/>
          </a:prstGeom>
        </p:spPr>
      </p:pic>
    </p:spTree>
    <p:extLst>
      <p:ext uri="{BB962C8B-B14F-4D97-AF65-F5344CB8AC3E}">
        <p14:creationId xmlns:p14="http://schemas.microsoft.com/office/powerpoint/2010/main" val="26560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Online Auctions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b="1" dirty="0"/>
              <a:t>Auctions</a:t>
            </a:r>
            <a:r>
              <a:rPr lang="en-US" sz="2800" dirty="0"/>
              <a:t> markets in which prices are variable and based on the competition among participants who are buying or selling products and services</a:t>
            </a:r>
          </a:p>
          <a:p>
            <a:pPr marL="0" indent="0">
              <a:buNone/>
            </a:pPr>
            <a:endParaRPr lang="en-US" sz="2800" dirty="0"/>
          </a:p>
          <a:p>
            <a:pPr marL="0" indent="0">
              <a:buNone/>
            </a:pPr>
            <a:r>
              <a:rPr lang="en-US" sz="2800" dirty="0"/>
              <a:t>Online auction sites are among the most popular consumer-to-consumer (C2C) e-commerce sites on the Internet, although the popularity of auctions and their growth rates have slowed in recent years due to customers’ preferences for a “buy now” </a:t>
            </a:r>
            <a:r>
              <a:rPr lang="en-US" sz="2800" dirty="0" err="1"/>
              <a:t>fixedprice</a:t>
            </a:r>
            <a:r>
              <a:rPr lang="en-US" sz="2800" dirty="0"/>
              <a:t> model. The market leader in C2C auctions is eBay, which has 130 million active users in the United States and over 350 million items listed on any given day within 18,000 categories</a:t>
            </a:r>
            <a:endParaRPr lang="en-US" sz="2800" b="1" dirty="0"/>
          </a:p>
        </p:txBody>
      </p:sp>
    </p:spTree>
    <p:extLst>
      <p:ext uri="{BB962C8B-B14F-4D97-AF65-F5344CB8AC3E}">
        <p14:creationId xmlns:p14="http://schemas.microsoft.com/office/powerpoint/2010/main" val="278686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Online Auctions</a:t>
            </a:r>
            <a:endParaRPr lang="en-US" b="1" dirty="0"/>
          </a:p>
        </p:txBody>
      </p:sp>
      <p:pic>
        <p:nvPicPr>
          <p:cNvPr id="3" name="Content Placeholder 2">
            <a:extLst>
              <a:ext uri="{FF2B5EF4-FFF2-40B4-BE49-F238E27FC236}">
                <a16:creationId xmlns:a16="http://schemas.microsoft.com/office/drawing/2014/main" id="{6822F0A0-038A-4172-A840-BB4146B73CF9}"/>
              </a:ext>
            </a:extLst>
          </p:cNvPr>
          <p:cNvPicPr>
            <a:picLocks noGrp="1" noChangeAspect="1"/>
          </p:cNvPicPr>
          <p:nvPr>
            <p:ph idx="1"/>
          </p:nvPr>
        </p:nvPicPr>
        <p:blipFill>
          <a:blip r:embed="rId2"/>
          <a:stretch>
            <a:fillRect/>
          </a:stretch>
        </p:blipFill>
        <p:spPr>
          <a:xfrm>
            <a:off x="3746022" y="2027238"/>
            <a:ext cx="5056762" cy="4830762"/>
          </a:xfrm>
          <a:prstGeom prst="rect">
            <a:avLst/>
          </a:prstGeom>
        </p:spPr>
      </p:pic>
    </p:spTree>
    <p:extLst>
      <p:ext uri="{BB962C8B-B14F-4D97-AF65-F5344CB8AC3E}">
        <p14:creationId xmlns:p14="http://schemas.microsoft.com/office/powerpoint/2010/main" val="36327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Why Are Auctions So Popular? Benefits and Costs of Auctions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The Internet is primarily responsible for the resurgence in auctions. Although electronic network-based auctions such as AUCNET in Japan (an electronic automobile auction for used cars) were developed in the late 1980s, these pre-Internet auctions required an expensive telecommunications network to implement. The Internet provides a global environment and very low fixed and operational costs for the aggregation of huge buyer audiences, composed of millions of consumers worldwide, who can use a universally available technology (Internet browsers) to shop for goods</a:t>
            </a:r>
            <a:endParaRPr lang="en-US" sz="2800" b="1" dirty="0"/>
          </a:p>
        </p:txBody>
      </p:sp>
    </p:spTree>
    <p:extLst>
      <p:ext uri="{BB962C8B-B14F-4D97-AF65-F5344CB8AC3E}">
        <p14:creationId xmlns:p14="http://schemas.microsoft.com/office/powerpoint/2010/main" val="365681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Why Are Auctions So Popular? Benefits and Costs of Auctions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lnSpcReduction="10000"/>
          </a:bodyPr>
          <a:lstStyle/>
          <a:p>
            <a:pPr marL="0" indent="0">
              <a:buNone/>
            </a:pPr>
            <a:r>
              <a:rPr lang="en-US" sz="2800" b="1" dirty="0"/>
              <a:t>Benefits of Auctions </a:t>
            </a:r>
          </a:p>
          <a:p>
            <a:pPr marL="0" indent="0">
              <a:buNone/>
            </a:pPr>
            <a:r>
              <a:rPr lang="en-US" sz="2800" dirty="0"/>
              <a:t>Aside from the sheer game-like fun of participating in auctions, consumers, merchants, and society as a whole derive a number of economic benefits from participating in Internet auctions. These benefits include:</a:t>
            </a:r>
          </a:p>
          <a:p>
            <a:r>
              <a:rPr lang="en-US" sz="2800" b="1" dirty="0"/>
              <a:t>Liquidity</a:t>
            </a:r>
            <a:r>
              <a:rPr lang="en-US" sz="2800" dirty="0"/>
              <a:t>: Sellers can find willing buyers, and buyers can find sellers. The Internet enormously increased the liquidity of traditional auctions that usually required all participants to be present in a single room. Now, sellers and buyers can be located anywhere around the globe. Just as important, buyers and sellers can find a global market for rare items that would not have existed before the Internet</a:t>
            </a:r>
            <a:endParaRPr lang="en-US" sz="2800" b="1" dirty="0"/>
          </a:p>
        </p:txBody>
      </p:sp>
    </p:spTree>
    <p:extLst>
      <p:ext uri="{BB962C8B-B14F-4D97-AF65-F5344CB8AC3E}">
        <p14:creationId xmlns:p14="http://schemas.microsoft.com/office/powerpoint/2010/main" val="252519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Why Are Auctions So Popular? Benefits and Costs of Auctions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lnSpcReduction="20000"/>
          </a:bodyPr>
          <a:lstStyle/>
          <a:p>
            <a:r>
              <a:rPr lang="en-US" sz="2800" b="1" dirty="0"/>
              <a:t>Price discovery</a:t>
            </a:r>
            <a:r>
              <a:rPr lang="en-US" sz="2800" dirty="0"/>
              <a:t>: Buyers and sellers can quickly and efficiently develop prices for items that are difficult to assess, where the price depends on demand and supply, and where the product is rare. For instance, how could a merchant (or buyer) price a Greek oil lamp made in 550 B.C. (to use just one example of the rare items that can be found on eBay)? How could a consumer even find a Greek oil lamp without the Internet? It would be difficult and costly for all parties</a:t>
            </a:r>
          </a:p>
          <a:p>
            <a:r>
              <a:rPr lang="en-US" sz="2800" b="1" dirty="0"/>
              <a:t>Price transparency</a:t>
            </a:r>
            <a:r>
              <a:rPr lang="en-US" sz="2800" dirty="0"/>
              <a:t>: Public Internet auctions allow everyone in the world to see the asking and bidding prices for items. It is difficult for merchants to engage in price discrimination (charging some customers more) when the items are available on auctions. However, because even huge auction sites such as eBay do not include all the world’s online auction items (there are other auction sites in the world), there still may be more than one world price for a given item (there are inter-market price differences)</a:t>
            </a:r>
            <a:endParaRPr lang="en-US" sz="2800" b="1" dirty="0"/>
          </a:p>
        </p:txBody>
      </p:sp>
    </p:spTree>
    <p:extLst>
      <p:ext uri="{BB962C8B-B14F-4D97-AF65-F5344CB8AC3E}">
        <p14:creationId xmlns:p14="http://schemas.microsoft.com/office/powerpoint/2010/main" val="68127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Why Are Auctions So Popular? Benefits and Costs of Auctions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lnSpcReduction="10000"/>
          </a:bodyPr>
          <a:lstStyle/>
          <a:p>
            <a:r>
              <a:rPr lang="en-US" sz="2800" b="1" dirty="0"/>
              <a:t>Market efficiency</a:t>
            </a:r>
            <a:r>
              <a:rPr lang="en-US" sz="2800" dirty="0"/>
              <a:t>: Auctions can, and often do, lead to reduced prices, and hence reduced profits for merchants, leading to an increase in consumer welfare—one measure of market efficiency. Online auctions provide consumers the chance to find real bargains at potentially give-away prices; they also provide access to a very wide selection of goods that would be impossible for consumers to access physically by visiting stores.</a:t>
            </a:r>
          </a:p>
          <a:p>
            <a:r>
              <a:rPr lang="en-US" sz="2800" b="1" dirty="0"/>
              <a:t>Lower transaction costs</a:t>
            </a:r>
            <a:r>
              <a:rPr lang="en-US" sz="2800" dirty="0"/>
              <a:t>: Online auctions can lower the cost of selling and purchasing products, benefiting both merchants and consumers. Like other Internet markets, such as retail markets, Internet auctions have very low (but not zero) transaction costs. A sale at an auction can be consummated quickly and with very low transaction costs when compared to the physical world of markets</a:t>
            </a:r>
            <a:endParaRPr lang="en-US" sz="2800" b="1" dirty="0"/>
          </a:p>
        </p:txBody>
      </p:sp>
    </p:spTree>
    <p:extLst>
      <p:ext uri="{BB962C8B-B14F-4D97-AF65-F5344CB8AC3E}">
        <p14:creationId xmlns:p14="http://schemas.microsoft.com/office/powerpoint/2010/main" val="129384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dirty="0"/>
              <a:t>ONLINE RETAIL AND SERVICES</a:t>
            </a:r>
            <a:endParaRPr lang="en-US" b="1" dirty="0"/>
          </a:p>
        </p:txBody>
      </p:sp>
      <p:sp>
        <p:nvSpPr>
          <p:cNvPr id="14" name="Content Placeholder 2"/>
          <p:cNvSpPr>
            <a:spLocks noGrp="1"/>
          </p:cNvSpPr>
          <p:nvPr>
            <p:ph idx="1"/>
          </p:nvPr>
        </p:nvSpPr>
        <p:spPr>
          <a:xfrm>
            <a:off x="371061" y="2027583"/>
            <a:ext cx="11423374" cy="4465982"/>
          </a:xfrm>
        </p:spPr>
        <p:txBody>
          <a:bodyPr>
            <a:normAutofit/>
          </a:bodyPr>
          <a:lstStyle/>
          <a:p>
            <a:pPr marL="0" indent="0">
              <a:buNone/>
            </a:pPr>
            <a:r>
              <a:rPr lang="en-US" sz="2800" dirty="0"/>
              <a:t>Online retail is perhaps the most high-profile e-commerce sector. Over the past decade, this sector has experienced both explosive growth and spectacular failures. Many of the early pure-play online-only firms that pioneered the retail marketspace failed. </a:t>
            </a:r>
          </a:p>
          <a:p>
            <a:pPr marL="0" indent="0">
              <a:buNone/>
            </a:pPr>
            <a:r>
              <a:rPr lang="en-US" sz="2800" dirty="0"/>
              <a:t>Entrepreneurs and their investors seriously misjudged the factors needed to succeed in this market. But the survivors of this early period emerged much stronger, and along with traditional offline general and specialty merchants, as well as new start-ups, the e-tail space is growing very rapidly and is increasing its reach and size.</a:t>
            </a:r>
          </a:p>
        </p:txBody>
      </p:sp>
    </p:spTree>
    <p:extLst>
      <p:ext uri="{BB962C8B-B14F-4D97-AF65-F5344CB8AC3E}">
        <p14:creationId xmlns:p14="http://schemas.microsoft.com/office/powerpoint/2010/main" val="233473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p:txBody>
          <a:bodyPr/>
          <a:lstStyle/>
          <a:p>
            <a:r>
              <a:rPr lang="en-US" sz="3200" b="1" dirty="0"/>
              <a:t>Why Are Auctions So Popular? Benefits and Costs of Auctions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lnSpcReduction="20000"/>
          </a:bodyPr>
          <a:lstStyle/>
          <a:p>
            <a:r>
              <a:rPr lang="en-US" sz="2800" b="1" dirty="0"/>
              <a:t>Consumer aggregation</a:t>
            </a:r>
            <a:r>
              <a:rPr lang="en-US" sz="2800" dirty="0"/>
              <a:t>: Sellers benefit from large auction sites’ ability to aggregate a large number of consumers who are motivated to purchase something in one marketspace. Auction-site search engines that lead consumers directly to the products they are seeking make it very likely that consumers who visit a specific auction really are interested and ready to buy at some price. • </a:t>
            </a:r>
          </a:p>
          <a:p>
            <a:r>
              <a:rPr lang="en-US" sz="2800" b="1" dirty="0"/>
              <a:t>Network effects</a:t>
            </a:r>
            <a:r>
              <a:rPr lang="en-US" sz="2800" dirty="0"/>
              <a:t>: The larger an auction site becomes in terms of visitors and products for sale, the more valuable it becomes as a marketplace for everyone by providing liquidity and several other benefits listed previously, such as lower transaction costs, higher efficiency, and better price transparency. For instance, because eBay is so large—garnering close to 90% of all C2C auction commerce in the United States—it is quite likely you will find what you want to buy at a good price, and highly probable you will find a buyer for just about anything</a:t>
            </a:r>
            <a:endParaRPr lang="en-US" sz="2800" b="1" dirty="0"/>
          </a:p>
        </p:txBody>
      </p:sp>
    </p:spTree>
    <p:extLst>
      <p:ext uri="{BB962C8B-B14F-4D97-AF65-F5344CB8AC3E}">
        <p14:creationId xmlns:p14="http://schemas.microsoft.com/office/powerpoint/2010/main" val="386548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Risks and Costs of Auctions for Consumers and Businesses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70000" lnSpcReduction="20000"/>
          </a:bodyPr>
          <a:lstStyle/>
          <a:p>
            <a:pPr marL="0" indent="0">
              <a:buNone/>
            </a:pPr>
            <a:r>
              <a:rPr lang="en-US" sz="2800" dirty="0"/>
              <a:t>There are a number of risks and costs involved in participating in auctions. In some cases, auction markets can fail—like all markets at times. (We describe auction market failure in more detail later.) Some of the more important risks and costs to keep in mind are: • </a:t>
            </a:r>
          </a:p>
          <a:p>
            <a:pPr marL="0" indent="0">
              <a:buNone/>
            </a:pPr>
            <a:r>
              <a:rPr lang="en-US" sz="2800" b="1" dirty="0"/>
              <a:t>Delayed consumption costs</a:t>
            </a:r>
            <a:r>
              <a:rPr lang="en-US" sz="2800" dirty="0"/>
              <a:t>: Internet auctions can go on for days, and shipping will take additional time. If you ordered from a mail-order catalog, you would likely receive the product much faster, or if you went to a physical store, you would immediately be able to obtain the product. </a:t>
            </a:r>
          </a:p>
          <a:p>
            <a:pPr marL="0" indent="0">
              <a:buNone/>
            </a:pPr>
            <a:r>
              <a:rPr lang="en-US" sz="2800" b="1" dirty="0"/>
              <a:t>Monitoring costs</a:t>
            </a:r>
            <a:r>
              <a:rPr lang="en-US" sz="2800" dirty="0"/>
              <a:t>: Participation in auctions requires your time to monitor bidding.</a:t>
            </a:r>
          </a:p>
          <a:p>
            <a:pPr marL="0" indent="0">
              <a:buNone/>
            </a:pPr>
            <a:r>
              <a:rPr lang="en-US" sz="2800" b="1" dirty="0"/>
              <a:t>Equipment costs</a:t>
            </a:r>
            <a:r>
              <a:rPr lang="en-US" sz="2800" dirty="0"/>
              <a:t>: Internet auctions require you to purchase a computer system, pay for Internet access, and learn a complex operating system. </a:t>
            </a:r>
          </a:p>
          <a:p>
            <a:pPr marL="0" indent="0">
              <a:buNone/>
            </a:pPr>
            <a:r>
              <a:rPr lang="en-US" sz="2800" b="1" dirty="0"/>
              <a:t>Trust risks</a:t>
            </a:r>
            <a:r>
              <a:rPr lang="en-US" sz="2800" dirty="0"/>
              <a:t>: Online auctions are the single largest source of Internet fraud. Using auctions increases the risk of experiencing a loss. </a:t>
            </a:r>
          </a:p>
          <a:p>
            <a:pPr marL="0" indent="0">
              <a:buNone/>
            </a:pPr>
            <a:r>
              <a:rPr lang="en-US" sz="2800" b="1" dirty="0"/>
              <a:t>Fulfillment costs</a:t>
            </a:r>
            <a:r>
              <a:rPr lang="en-US" sz="2800" dirty="0"/>
              <a:t>: Typically, the buyer pays fulfillment costs of packing, shipping, and insurance, whereas at a physical store these costs are included in the retail price.</a:t>
            </a:r>
            <a:endParaRPr lang="en-US" sz="2800" b="1" dirty="0"/>
          </a:p>
        </p:txBody>
      </p:sp>
    </p:spTree>
    <p:extLst>
      <p:ext uri="{BB962C8B-B14F-4D97-AF65-F5344CB8AC3E}">
        <p14:creationId xmlns:p14="http://schemas.microsoft.com/office/powerpoint/2010/main" val="100350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Types of Auction and Pricing Mechanisms</a:t>
            </a:r>
            <a:endParaRPr lang="en-US" b="1" dirty="0"/>
          </a:p>
        </p:txBody>
      </p:sp>
      <p:pic>
        <p:nvPicPr>
          <p:cNvPr id="3" name="Content Placeholder 2">
            <a:extLst>
              <a:ext uri="{FF2B5EF4-FFF2-40B4-BE49-F238E27FC236}">
                <a16:creationId xmlns:a16="http://schemas.microsoft.com/office/drawing/2014/main" id="{7D5A786A-B6F7-423F-AAE8-250FDB292515}"/>
              </a:ext>
            </a:extLst>
          </p:cNvPr>
          <p:cNvPicPr>
            <a:picLocks noGrp="1" noChangeAspect="1"/>
          </p:cNvPicPr>
          <p:nvPr>
            <p:ph idx="1"/>
          </p:nvPr>
        </p:nvPicPr>
        <p:blipFill>
          <a:blip r:embed="rId2"/>
          <a:stretch>
            <a:fillRect/>
          </a:stretch>
        </p:blipFill>
        <p:spPr>
          <a:xfrm>
            <a:off x="3710610" y="1873463"/>
            <a:ext cx="4955500" cy="4984537"/>
          </a:xfrm>
          <a:prstGeom prst="rect">
            <a:avLst/>
          </a:prstGeom>
        </p:spPr>
      </p:pic>
    </p:spTree>
    <p:extLst>
      <p:ext uri="{BB962C8B-B14F-4D97-AF65-F5344CB8AC3E}">
        <p14:creationId xmlns:p14="http://schemas.microsoft.com/office/powerpoint/2010/main" val="381030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Risks and Costs of Auctions for Consumers and Businesses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Demand aggregators suppliers or market makers who group unrelated buyers into a single purchase in return for offering a lower purchase price. Prices on multiple units fall as the number of buyers increases</a:t>
            </a:r>
            <a:endParaRPr lang="en-US" sz="2800" b="1" dirty="0"/>
          </a:p>
        </p:txBody>
      </p:sp>
      <p:pic>
        <p:nvPicPr>
          <p:cNvPr id="3" name="Picture 2">
            <a:extLst>
              <a:ext uri="{FF2B5EF4-FFF2-40B4-BE49-F238E27FC236}">
                <a16:creationId xmlns:a16="http://schemas.microsoft.com/office/drawing/2014/main" id="{1E0506D1-B05D-4C93-A7F3-754A7DAB6822}"/>
              </a:ext>
            </a:extLst>
          </p:cNvPr>
          <p:cNvPicPr>
            <a:picLocks noChangeAspect="1"/>
          </p:cNvPicPr>
          <p:nvPr/>
        </p:nvPicPr>
        <p:blipFill>
          <a:blip r:embed="rId2"/>
          <a:stretch>
            <a:fillRect/>
          </a:stretch>
        </p:blipFill>
        <p:spPr>
          <a:xfrm>
            <a:off x="3753885" y="3429000"/>
            <a:ext cx="4657725" cy="3352800"/>
          </a:xfrm>
          <a:prstGeom prst="rect">
            <a:avLst/>
          </a:prstGeom>
        </p:spPr>
      </p:pic>
    </p:spTree>
    <p:extLst>
      <p:ext uri="{BB962C8B-B14F-4D97-AF65-F5344CB8AC3E}">
        <p14:creationId xmlns:p14="http://schemas.microsoft.com/office/powerpoint/2010/main" val="392051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Factors when </a:t>
            </a:r>
            <a:r>
              <a:rPr lang="en-US" sz="3200" b="1"/>
              <a:t>choosing auctions</a:t>
            </a:r>
            <a:endParaRPr lang="en-US" b="1" dirty="0"/>
          </a:p>
        </p:txBody>
      </p:sp>
      <p:pic>
        <p:nvPicPr>
          <p:cNvPr id="6" name="Picture 5">
            <a:extLst>
              <a:ext uri="{FF2B5EF4-FFF2-40B4-BE49-F238E27FC236}">
                <a16:creationId xmlns:a16="http://schemas.microsoft.com/office/drawing/2014/main" id="{327DEF19-33D9-46C7-ADAC-C0FAD9316577}"/>
              </a:ext>
            </a:extLst>
          </p:cNvPr>
          <p:cNvPicPr>
            <a:picLocks noChangeAspect="1"/>
          </p:cNvPicPr>
          <p:nvPr/>
        </p:nvPicPr>
        <p:blipFill>
          <a:blip r:embed="rId2"/>
          <a:stretch>
            <a:fillRect/>
          </a:stretch>
        </p:blipFill>
        <p:spPr>
          <a:xfrm>
            <a:off x="3176587" y="2175427"/>
            <a:ext cx="5838825" cy="4086225"/>
          </a:xfrm>
          <a:prstGeom prst="rect">
            <a:avLst/>
          </a:prstGeom>
        </p:spPr>
      </p:pic>
    </p:spTree>
    <p:extLst>
      <p:ext uri="{BB962C8B-B14F-4D97-AF65-F5344CB8AC3E}">
        <p14:creationId xmlns:p14="http://schemas.microsoft.com/office/powerpoint/2010/main" val="3747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E-Commerce Portals</a:t>
            </a:r>
            <a:endParaRPr lang="en-US" b="1" dirty="0"/>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Portals are the most frequently visited sites on the Web if only because they often are the first page to which many users point their browser on startup. The top portals such as Yahoo, MSN, and AOL have hundreds of millions of unique visitors worldwide each month. Web portal sites are gateways to the more than 100 billion Web pages available on the Internet. Millions of users have set Facebook as their home page, choosing to start their sessions with news from their friends</a:t>
            </a:r>
            <a:endParaRPr lang="en-US" sz="2800" b="1" dirty="0"/>
          </a:p>
        </p:txBody>
      </p:sp>
    </p:spTree>
    <p:extLst>
      <p:ext uri="{BB962C8B-B14F-4D97-AF65-F5344CB8AC3E}">
        <p14:creationId xmlns:p14="http://schemas.microsoft.com/office/powerpoint/2010/main" val="50300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Portal – Type of Auction Frauds</a:t>
            </a:r>
            <a:endParaRPr lang="en-US" b="1" dirty="0"/>
          </a:p>
        </p:txBody>
      </p:sp>
      <p:pic>
        <p:nvPicPr>
          <p:cNvPr id="3" name="Picture 2">
            <a:extLst>
              <a:ext uri="{FF2B5EF4-FFF2-40B4-BE49-F238E27FC236}">
                <a16:creationId xmlns:a16="http://schemas.microsoft.com/office/drawing/2014/main" id="{102C714C-ECF6-4D9D-A260-11734D619BDC}"/>
              </a:ext>
            </a:extLst>
          </p:cNvPr>
          <p:cNvPicPr>
            <a:picLocks noChangeAspect="1"/>
          </p:cNvPicPr>
          <p:nvPr/>
        </p:nvPicPr>
        <p:blipFill>
          <a:blip r:embed="rId2"/>
          <a:stretch>
            <a:fillRect/>
          </a:stretch>
        </p:blipFill>
        <p:spPr>
          <a:xfrm>
            <a:off x="3048000" y="1985361"/>
            <a:ext cx="6203049" cy="4680482"/>
          </a:xfrm>
          <a:prstGeom prst="rect">
            <a:avLst/>
          </a:prstGeom>
        </p:spPr>
      </p:pic>
    </p:spTree>
    <p:extLst>
      <p:ext uri="{BB962C8B-B14F-4D97-AF65-F5344CB8AC3E}">
        <p14:creationId xmlns:p14="http://schemas.microsoft.com/office/powerpoint/2010/main" val="53494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Portal – Type of Auction Frauds</a:t>
            </a:r>
            <a:endParaRPr lang="en-US" b="1" dirty="0"/>
          </a:p>
        </p:txBody>
      </p:sp>
      <p:pic>
        <p:nvPicPr>
          <p:cNvPr id="4" name="Picture 3">
            <a:extLst>
              <a:ext uri="{FF2B5EF4-FFF2-40B4-BE49-F238E27FC236}">
                <a16:creationId xmlns:a16="http://schemas.microsoft.com/office/drawing/2014/main" id="{5004FE52-1055-41A3-850C-88FF0EE11603}"/>
              </a:ext>
            </a:extLst>
          </p:cNvPr>
          <p:cNvPicPr>
            <a:picLocks noChangeAspect="1"/>
          </p:cNvPicPr>
          <p:nvPr/>
        </p:nvPicPr>
        <p:blipFill>
          <a:blip r:embed="rId2"/>
          <a:stretch>
            <a:fillRect/>
          </a:stretch>
        </p:blipFill>
        <p:spPr>
          <a:xfrm>
            <a:off x="3509962" y="2121383"/>
            <a:ext cx="5368412" cy="4557713"/>
          </a:xfrm>
          <a:prstGeom prst="rect">
            <a:avLst/>
          </a:prstGeom>
        </p:spPr>
      </p:pic>
    </p:spTree>
    <p:extLst>
      <p:ext uri="{BB962C8B-B14F-4D97-AF65-F5344CB8AC3E}">
        <p14:creationId xmlns:p14="http://schemas.microsoft.com/office/powerpoint/2010/main" val="104718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Top Portals</a:t>
            </a:r>
            <a:endParaRPr lang="en-US" b="1" dirty="0"/>
          </a:p>
        </p:txBody>
      </p:sp>
      <p:pic>
        <p:nvPicPr>
          <p:cNvPr id="3" name="Picture 2">
            <a:extLst>
              <a:ext uri="{FF2B5EF4-FFF2-40B4-BE49-F238E27FC236}">
                <a16:creationId xmlns:a16="http://schemas.microsoft.com/office/drawing/2014/main" id="{70E6BB05-4DC3-4109-ADB5-601F91E69950}"/>
              </a:ext>
            </a:extLst>
          </p:cNvPr>
          <p:cNvPicPr>
            <a:picLocks noChangeAspect="1"/>
          </p:cNvPicPr>
          <p:nvPr/>
        </p:nvPicPr>
        <p:blipFill>
          <a:blip r:embed="rId2"/>
          <a:stretch>
            <a:fillRect/>
          </a:stretch>
        </p:blipFill>
        <p:spPr>
          <a:xfrm>
            <a:off x="2491410" y="1969660"/>
            <a:ext cx="6328180" cy="4669679"/>
          </a:xfrm>
          <a:prstGeom prst="rect">
            <a:avLst/>
          </a:prstGeom>
        </p:spPr>
      </p:pic>
    </p:spTree>
    <p:extLst>
      <p:ext uri="{BB962C8B-B14F-4D97-AF65-F5344CB8AC3E}">
        <p14:creationId xmlns:p14="http://schemas.microsoft.com/office/powerpoint/2010/main" val="48751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b="1" dirty="0"/>
              <a:t>Types of Portals: General-purpose and Vertical Market</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There are two primary types of portals: general-purpose portals and vertical market portals</a:t>
            </a:r>
          </a:p>
          <a:p>
            <a:pPr marL="0" indent="0">
              <a:buNone/>
            </a:pPr>
            <a:r>
              <a:rPr lang="en-US" sz="2800" b="1" dirty="0"/>
              <a:t>General-purpose portals </a:t>
            </a:r>
            <a:r>
              <a:rPr lang="en-US" sz="2800" dirty="0"/>
              <a:t>attempt to attract a very large general audience and then retain the audience on-site by providing in-depth vertical content</a:t>
            </a:r>
          </a:p>
          <a:p>
            <a:pPr marL="0" indent="0">
              <a:buNone/>
            </a:pPr>
            <a:endParaRPr lang="en-US" sz="2800" b="1" dirty="0"/>
          </a:p>
          <a:p>
            <a:pPr marL="0" indent="0">
              <a:buNone/>
            </a:pPr>
            <a:r>
              <a:rPr lang="en-US" sz="2800" b="1" dirty="0"/>
              <a:t>Vertical market portals</a:t>
            </a:r>
            <a:r>
              <a:rPr lang="en-US" sz="2800" dirty="0"/>
              <a:t> attempt to attract highly focused, loyal audiences with a deep interest in either community or specialized content</a:t>
            </a:r>
            <a:endParaRPr lang="en-US" sz="2800" b="1" dirty="0"/>
          </a:p>
        </p:txBody>
      </p:sp>
    </p:spTree>
    <p:extLst>
      <p:ext uri="{BB962C8B-B14F-4D97-AF65-F5344CB8AC3E}">
        <p14:creationId xmlns:p14="http://schemas.microsoft.com/office/powerpoint/2010/main" val="122246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dirty="0"/>
              <a:t>ONLINE RETAIL AND SERVICES – ONLINE RETAILING</a:t>
            </a:r>
            <a:endParaRPr lang="en-US" b="1" dirty="0"/>
          </a:p>
        </p:txBody>
      </p:sp>
      <p:pic>
        <p:nvPicPr>
          <p:cNvPr id="2" name="Picture 1">
            <a:extLst>
              <a:ext uri="{FF2B5EF4-FFF2-40B4-BE49-F238E27FC236}">
                <a16:creationId xmlns:a16="http://schemas.microsoft.com/office/drawing/2014/main" id="{CFC43EC1-C4B5-4DDD-B21A-3B48F6B9E12C}"/>
              </a:ext>
            </a:extLst>
          </p:cNvPr>
          <p:cNvPicPr>
            <a:picLocks noChangeAspect="1"/>
          </p:cNvPicPr>
          <p:nvPr/>
        </p:nvPicPr>
        <p:blipFill>
          <a:blip r:embed="rId2"/>
          <a:stretch>
            <a:fillRect/>
          </a:stretch>
        </p:blipFill>
        <p:spPr>
          <a:xfrm>
            <a:off x="2919206" y="2353057"/>
            <a:ext cx="6115050" cy="4038600"/>
          </a:xfrm>
          <a:prstGeom prst="rect">
            <a:avLst/>
          </a:prstGeom>
        </p:spPr>
      </p:pic>
    </p:spTree>
    <p:extLst>
      <p:ext uri="{BB962C8B-B14F-4D97-AF65-F5344CB8AC3E}">
        <p14:creationId xmlns:p14="http://schemas.microsoft.com/office/powerpoint/2010/main" val="378101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Types of Portals: General-purpose and Vertical Market</a:t>
            </a:r>
            <a:endParaRPr lang="en-US" b="1" dirty="0"/>
          </a:p>
        </p:txBody>
      </p:sp>
      <p:pic>
        <p:nvPicPr>
          <p:cNvPr id="4" name="Picture 3">
            <a:extLst>
              <a:ext uri="{FF2B5EF4-FFF2-40B4-BE49-F238E27FC236}">
                <a16:creationId xmlns:a16="http://schemas.microsoft.com/office/drawing/2014/main" id="{B795FCAA-A081-4615-B4A2-5DCF88A51389}"/>
              </a:ext>
            </a:extLst>
          </p:cNvPr>
          <p:cNvPicPr>
            <a:picLocks noChangeAspect="1"/>
          </p:cNvPicPr>
          <p:nvPr/>
        </p:nvPicPr>
        <p:blipFill>
          <a:blip r:embed="rId2"/>
          <a:stretch>
            <a:fillRect/>
          </a:stretch>
        </p:blipFill>
        <p:spPr>
          <a:xfrm>
            <a:off x="2862201" y="2120348"/>
            <a:ext cx="7126236" cy="4373217"/>
          </a:xfrm>
          <a:prstGeom prst="rect">
            <a:avLst/>
          </a:prstGeom>
        </p:spPr>
      </p:pic>
    </p:spTree>
    <p:extLst>
      <p:ext uri="{BB962C8B-B14F-4D97-AF65-F5344CB8AC3E}">
        <p14:creationId xmlns:p14="http://schemas.microsoft.com/office/powerpoint/2010/main" val="338279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Portal Revenue Sources</a:t>
            </a:r>
            <a:endParaRPr lang="en-US" b="1" dirty="0"/>
          </a:p>
        </p:txBody>
      </p:sp>
      <p:pic>
        <p:nvPicPr>
          <p:cNvPr id="3" name="Picture 2">
            <a:extLst>
              <a:ext uri="{FF2B5EF4-FFF2-40B4-BE49-F238E27FC236}">
                <a16:creationId xmlns:a16="http://schemas.microsoft.com/office/drawing/2014/main" id="{6E44C6D1-1750-42FD-A8FF-55A30100A6F6}"/>
              </a:ext>
            </a:extLst>
          </p:cNvPr>
          <p:cNvPicPr>
            <a:picLocks noChangeAspect="1"/>
          </p:cNvPicPr>
          <p:nvPr/>
        </p:nvPicPr>
        <p:blipFill>
          <a:blip r:embed="rId2"/>
          <a:stretch>
            <a:fillRect/>
          </a:stretch>
        </p:blipFill>
        <p:spPr>
          <a:xfrm>
            <a:off x="1855304" y="1807358"/>
            <a:ext cx="9430573" cy="4454293"/>
          </a:xfrm>
          <a:prstGeom prst="rect">
            <a:avLst/>
          </a:prstGeom>
        </p:spPr>
      </p:pic>
    </p:spTree>
    <p:extLst>
      <p:ext uri="{BB962C8B-B14F-4D97-AF65-F5344CB8AC3E}">
        <p14:creationId xmlns:p14="http://schemas.microsoft.com/office/powerpoint/2010/main" val="121831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Portal Revenue Sources</a:t>
            </a:r>
            <a:endParaRPr lang="en-US" b="1" dirty="0"/>
          </a:p>
        </p:txBody>
      </p:sp>
      <p:pic>
        <p:nvPicPr>
          <p:cNvPr id="4" name="Picture 3">
            <a:extLst>
              <a:ext uri="{FF2B5EF4-FFF2-40B4-BE49-F238E27FC236}">
                <a16:creationId xmlns:a16="http://schemas.microsoft.com/office/drawing/2014/main" id="{36E24C7B-E1E4-4FEE-B372-49C63DE13477}"/>
              </a:ext>
            </a:extLst>
          </p:cNvPr>
          <p:cNvPicPr>
            <a:picLocks noChangeAspect="1"/>
          </p:cNvPicPr>
          <p:nvPr/>
        </p:nvPicPr>
        <p:blipFill>
          <a:blip r:embed="rId2"/>
          <a:stretch>
            <a:fillRect/>
          </a:stretch>
        </p:blipFill>
        <p:spPr>
          <a:xfrm>
            <a:off x="2332383" y="1888435"/>
            <a:ext cx="6172614" cy="4373217"/>
          </a:xfrm>
          <a:prstGeom prst="rect">
            <a:avLst/>
          </a:prstGeom>
        </p:spPr>
      </p:pic>
    </p:spTree>
    <p:extLst>
      <p:ext uri="{BB962C8B-B14F-4D97-AF65-F5344CB8AC3E}">
        <p14:creationId xmlns:p14="http://schemas.microsoft.com/office/powerpoint/2010/main" val="370612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UNIT IV E-COMMERCE IN ACTION</a:t>
            </a:r>
            <a:endParaRPr lang="en-US" dirty="0"/>
          </a:p>
        </p:txBody>
      </p:sp>
      <p:sp>
        <p:nvSpPr>
          <p:cNvPr id="14" name="Content Placeholder 2"/>
          <p:cNvSpPr>
            <a:spLocks noGrp="1"/>
          </p:cNvSpPr>
          <p:nvPr>
            <p:ph idx="1"/>
          </p:nvPr>
        </p:nvSpPr>
        <p:spPr>
          <a:xfrm>
            <a:off x="1" y="2014330"/>
            <a:ext cx="11860696" cy="4267200"/>
          </a:xfrm>
        </p:spPr>
        <p:txBody>
          <a:bodyPr>
            <a:normAutofit/>
          </a:bodyPr>
          <a:lstStyle/>
          <a:p>
            <a:pPr marL="0" indent="0">
              <a:buNone/>
            </a:pPr>
            <a:endParaRPr lang="en-US" sz="3600" b="1" dirty="0"/>
          </a:p>
          <a:p>
            <a:pPr marL="0" indent="0">
              <a:buNone/>
            </a:pPr>
            <a:endParaRPr lang="en-US" sz="3600" b="1" dirty="0"/>
          </a:p>
          <a:p>
            <a:pPr marL="0" indent="0">
              <a:buNone/>
            </a:pPr>
            <a:r>
              <a:rPr lang="en-US" sz="3600" b="1" dirty="0"/>
              <a:t>Chapter 12</a:t>
            </a:r>
            <a:r>
              <a:rPr lang="en-US" sz="3600" dirty="0"/>
              <a:t>: B2B E-commerce: Supply Chain Management and Collaborative Commerce</a:t>
            </a:r>
          </a:p>
        </p:txBody>
      </p:sp>
    </p:spTree>
    <p:extLst>
      <p:ext uri="{BB962C8B-B14F-4D97-AF65-F5344CB8AC3E}">
        <p14:creationId xmlns:p14="http://schemas.microsoft.com/office/powerpoint/2010/main" val="31547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Major Trends B2B E-Commerce</a:t>
            </a:r>
            <a:endParaRPr lang="en-US" dirty="0"/>
          </a:p>
        </p:txBody>
      </p:sp>
      <p:pic>
        <p:nvPicPr>
          <p:cNvPr id="2" name="Content Placeholder 1">
            <a:extLst>
              <a:ext uri="{FF2B5EF4-FFF2-40B4-BE49-F238E27FC236}">
                <a16:creationId xmlns:a16="http://schemas.microsoft.com/office/drawing/2014/main" id="{825400EE-FB0A-4C47-B683-460A0E6E84A9}"/>
              </a:ext>
            </a:extLst>
          </p:cNvPr>
          <p:cNvPicPr>
            <a:picLocks noGrp="1" noChangeAspect="1"/>
          </p:cNvPicPr>
          <p:nvPr>
            <p:ph idx="1"/>
          </p:nvPr>
        </p:nvPicPr>
        <p:blipFill>
          <a:blip r:embed="rId2"/>
          <a:stretch>
            <a:fillRect/>
          </a:stretch>
        </p:blipFill>
        <p:spPr>
          <a:xfrm>
            <a:off x="3020219" y="2014538"/>
            <a:ext cx="5819775" cy="4267200"/>
          </a:xfrm>
          <a:prstGeom prst="rect">
            <a:avLst/>
          </a:prstGeom>
        </p:spPr>
      </p:pic>
    </p:spTree>
    <p:extLst>
      <p:ext uri="{BB962C8B-B14F-4D97-AF65-F5344CB8AC3E}">
        <p14:creationId xmlns:p14="http://schemas.microsoft.com/office/powerpoint/2010/main" val="3465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Major Trends B2B E-Commerce</a:t>
            </a:r>
            <a:endParaRPr lang="en-US" dirty="0"/>
          </a:p>
        </p:txBody>
      </p:sp>
      <p:pic>
        <p:nvPicPr>
          <p:cNvPr id="5" name="Picture 4">
            <a:extLst>
              <a:ext uri="{FF2B5EF4-FFF2-40B4-BE49-F238E27FC236}">
                <a16:creationId xmlns:a16="http://schemas.microsoft.com/office/drawing/2014/main" id="{180F42C7-EF40-4DAA-9DCF-4810DCBF7441}"/>
              </a:ext>
            </a:extLst>
          </p:cNvPr>
          <p:cNvPicPr>
            <a:picLocks noChangeAspect="1"/>
          </p:cNvPicPr>
          <p:nvPr/>
        </p:nvPicPr>
        <p:blipFill>
          <a:blip r:embed="rId2"/>
          <a:stretch>
            <a:fillRect/>
          </a:stretch>
        </p:blipFill>
        <p:spPr>
          <a:xfrm>
            <a:off x="3278878" y="1941444"/>
            <a:ext cx="5210175" cy="4724400"/>
          </a:xfrm>
          <a:prstGeom prst="rect">
            <a:avLst/>
          </a:prstGeom>
        </p:spPr>
      </p:pic>
    </p:spTree>
    <p:extLst>
      <p:ext uri="{BB962C8B-B14F-4D97-AF65-F5344CB8AC3E}">
        <p14:creationId xmlns:p14="http://schemas.microsoft.com/office/powerpoint/2010/main" val="278992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b="1" dirty="0"/>
              <a:t>Evolution of Technology in B2B Commerce</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a:bodyPr>
          <a:lstStyle/>
          <a:p>
            <a:pPr marL="0" indent="0">
              <a:buNone/>
            </a:pPr>
            <a:r>
              <a:rPr lang="en-US" sz="2800" dirty="0"/>
              <a:t>B2B commerce has evolved over a 35-year period through several technology-driven stages (see Figure 12.1). </a:t>
            </a:r>
          </a:p>
          <a:p>
            <a:pPr marL="0" indent="0">
              <a:buNone/>
            </a:pPr>
            <a:r>
              <a:rPr lang="en-US" sz="2800" dirty="0"/>
              <a:t>The first step in the development of B2B commerce in the mid-1970s was </a:t>
            </a:r>
            <a:r>
              <a:rPr lang="en-US" sz="2800" b="1" dirty="0"/>
              <a:t>automated order entry </a:t>
            </a:r>
            <a:r>
              <a:rPr lang="en-US" sz="2800" dirty="0"/>
              <a:t>systems that involved the use of telephone modems to send digital orders to health care products companies such as Baxter Healthcare. Baxter, a diversified supplier of hospital supplies, placed telephone modems in its customers’ procurement offices to automate reordering from Baxter’s computerized inventory database (and to discourage reordering from competitors).</a:t>
            </a:r>
          </a:p>
          <a:p>
            <a:pPr marL="0" indent="0">
              <a:buNone/>
            </a:pPr>
            <a:r>
              <a:rPr lang="en-US" sz="2800" b="1" dirty="0"/>
              <a:t>Seller-side solutions</a:t>
            </a:r>
            <a:r>
              <a:rPr lang="en-US" sz="2800" dirty="0"/>
              <a:t> seller-biased markets that are owned by, and show only goods from, a single seller</a:t>
            </a:r>
            <a:endParaRPr lang="en-US" sz="2800" b="1" dirty="0"/>
          </a:p>
        </p:txBody>
      </p:sp>
    </p:spTree>
    <p:extLst>
      <p:ext uri="{BB962C8B-B14F-4D97-AF65-F5344CB8AC3E}">
        <p14:creationId xmlns:p14="http://schemas.microsoft.com/office/powerpoint/2010/main" val="224736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b="1" dirty="0"/>
              <a:t>Evolution of Technology in B2B Commerce</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By the late 1970s, a new form of computer-to-computer communication called </a:t>
            </a:r>
            <a:r>
              <a:rPr lang="en-US" sz="2800" b="1" dirty="0"/>
              <a:t>Electronic data interchange</a:t>
            </a:r>
            <a:r>
              <a:rPr lang="en-US" sz="2800" dirty="0"/>
              <a:t> (EDI) emerged. We describe EDI in greater detail later in this chapter, but at this point, it is necessary only to know that EDI is a communications standard for sharing business documents such as invoices, purchase orders, shipping bills, product stocking numbers (SKUs), and settlement information among a small number of firms</a:t>
            </a:r>
            <a:endParaRPr lang="en-US" sz="2800" b="1" dirty="0"/>
          </a:p>
        </p:txBody>
      </p:sp>
    </p:spTree>
    <p:extLst>
      <p:ext uri="{BB962C8B-B14F-4D97-AF65-F5344CB8AC3E}">
        <p14:creationId xmlns:p14="http://schemas.microsoft.com/office/powerpoint/2010/main" val="205038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Evolution of Technology in B2B Commerce</a:t>
            </a:r>
            <a:endParaRPr lang="en-US" dirty="0"/>
          </a:p>
        </p:txBody>
      </p:sp>
      <p:pic>
        <p:nvPicPr>
          <p:cNvPr id="2" name="Picture 1">
            <a:extLst>
              <a:ext uri="{FF2B5EF4-FFF2-40B4-BE49-F238E27FC236}">
                <a16:creationId xmlns:a16="http://schemas.microsoft.com/office/drawing/2014/main" id="{91C1A848-72CB-47DD-9F9E-96A2AF5ECDCA}"/>
              </a:ext>
            </a:extLst>
          </p:cNvPr>
          <p:cNvPicPr>
            <a:picLocks noChangeAspect="1"/>
          </p:cNvPicPr>
          <p:nvPr/>
        </p:nvPicPr>
        <p:blipFill>
          <a:blip r:embed="rId2"/>
          <a:stretch>
            <a:fillRect/>
          </a:stretch>
        </p:blipFill>
        <p:spPr>
          <a:xfrm>
            <a:off x="3460813" y="2160311"/>
            <a:ext cx="5845249" cy="4492280"/>
          </a:xfrm>
          <a:prstGeom prst="rect">
            <a:avLst/>
          </a:prstGeom>
        </p:spPr>
      </p:pic>
    </p:spTree>
    <p:extLst>
      <p:ext uri="{BB962C8B-B14F-4D97-AF65-F5344CB8AC3E}">
        <p14:creationId xmlns:p14="http://schemas.microsoft.com/office/powerpoint/2010/main" val="53196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a:t>Growth of B2B </a:t>
            </a:r>
            <a:r>
              <a:rPr lang="en-US" b="1" dirty="0"/>
              <a:t>Commerce</a:t>
            </a:r>
            <a:endParaRPr lang="en-US" dirty="0"/>
          </a:p>
        </p:txBody>
      </p:sp>
      <p:pic>
        <p:nvPicPr>
          <p:cNvPr id="3" name="Picture 2">
            <a:extLst>
              <a:ext uri="{FF2B5EF4-FFF2-40B4-BE49-F238E27FC236}">
                <a16:creationId xmlns:a16="http://schemas.microsoft.com/office/drawing/2014/main" id="{E60CFCA7-990F-48A6-9A16-681DDBCE4D09}"/>
              </a:ext>
            </a:extLst>
          </p:cNvPr>
          <p:cNvPicPr>
            <a:picLocks noChangeAspect="1"/>
          </p:cNvPicPr>
          <p:nvPr/>
        </p:nvPicPr>
        <p:blipFill>
          <a:blip r:embed="rId2"/>
          <a:stretch>
            <a:fillRect/>
          </a:stretch>
        </p:blipFill>
        <p:spPr>
          <a:xfrm>
            <a:off x="2770251" y="2023441"/>
            <a:ext cx="6648450" cy="4533900"/>
          </a:xfrm>
          <a:prstGeom prst="rect">
            <a:avLst/>
          </a:prstGeom>
        </p:spPr>
      </p:pic>
    </p:spTree>
    <p:extLst>
      <p:ext uri="{BB962C8B-B14F-4D97-AF65-F5344CB8AC3E}">
        <p14:creationId xmlns:p14="http://schemas.microsoft.com/office/powerpoint/2010/main" val="237426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Top online shopping portals acquired recently in 2018</a:t>
            </a:r>
          </a:p>
        </p:txBody>
      </p:sp>
      <p:pic>
        <p:nvPicPr>
          <p:cNvPr id="4" name="Picture 3">
            <a:extLst>
              <a:ext uri="{FF2B5EF4-FFF2-40B4-BE49-F238E27FC236}">
                <a16:creationId xmlns:a16="http://schemas.microsoft.com/office/drawing/2014/main" id="{1CC6EBA2-FBFF-4FC0-9799-38A0B19AFADB}"/>
              </a:ext>
            </a:extLst>
          </p:cNvPr>
          <p:cNvPicPr>
            <a:picLocks noChangeAspect="1"/>
          </p:cNvPicPr>
          <p:nvPr/>
        </p:nvPicPr>
        <p:blipFill>
          <a:blip r:embed="rId2"/>
          <a:stretch>
            <a:fillRect/>
          </a:stretch>
        </p:blipFill>
        <p:spPr>
          <a:xfrm>
            <a:off x="2006876" y="1991107"/>
            <a:ext cx="6805820" cy="3797450"/>
          </a:xfrm>
          <a:prstGeom prst="rect">
            <a:avLst/>
          </a:prstGeom>
        </p:spPr>
      </p:pic>
      <p:sp>
        <p:nvSpPr>
          <p:cNvPr id="5" name="Rectangle 4">
            <a:extLst>
              <a:ext uri="{FF2B5EF4-FFF2-40B4-BE49-F238E27FC236}">
                <a16:creationId xmlns:a16="http://schemas.microsoft.com/office/drawing/2014/main" id="{1F8BC5B9-E8AF-4E2D-A7B4-C404362F2E5F}"/>
              </a:ext>
            </a:extLst>
          </p:cNvPr>
          <p:cNvSpPr/>
          <p:nvPr/>
        </p:nvSpPr>
        <p:spPr>
          <a:xfrm>
            <a:off x="569843" y="5626773"/>
            <a:ext cx="10694505" cy="1200329"/>
          </a:xfrm>
          <a:prstGeom prst="rect">
            <a:avLst/>
          </a:prstGeom>
        </p:spPr>
        <p:txBody>
          <a:bodyPr wrap="square">
            <a:spAutoFit/>
          </a:bodyPr>
          <a:lstStyle/>
          <a:p>
            <a:pPr fontAlgn="base"/>
            <a:r>
              <a:rPr lang="en-US" dirty="0" err="1">
                <a:solidFill>
                  <a:srgbClr val="444444"/>
                </a:solidFill>
                <a:latin typeface="inherit"/>
              </a:rPr>
              <a:t>Daraz</a:t>
            </a:r>
            <a:r>
              <a:rPr lang="en-US" dirty="0">
                <a:solidFill>
                  <a:srgbClr val="444444"/>
                </a:solidFill>
                <a:latin typeface="inherit"/>
              </a:rPr>
              <a:t>, which was a child company of Rocket Internet was acquired by Alibaba recently this year in May. Founded in 2012, </a:t>
            </a:r>
            <a:r>
              <a:rPr lang="en-US" dirty="0" err="1">
                <a:solidFill>
                  <a:srgbClr val="444444"/>
                </a:solidFill>
                <a:latin typeface="inherit"/>
              </a:rPr>
              <a:t>Daraz</a:t>
            </a:r>
            <a:r>
              <a:rPr lang="en-US" dirty="0">
                <a:solidFill>
                  <a:srgbClr val="444444"/>
                </a:solidFill>
                <a:latin typeface="inherit"/>
              </a:rPr>
              <a:t> operated its E-commerce business chain in south Asian countries like Pakistan, Sri Lanka, Nepal, Bangladesh &amp; Myanmar. However, it was operated in Nepal in January 2013 as </a:t>
            </a:r>
            <a:r>
              <a:rPr lang="en-US" dirty="0" err="1">
                <a:solidFill>
                  <a:srgbClr val="444444"/>
                </a:solidFill>
                <a:latin typeface="inherit"/>
              </a:rPr>
              <a:t>Kaymu</a:t>
            </a:r>
            <a:r>
              <a:rPr lang="en-US" dirty="0">
                <a:solidFill>
                  <a:srgbClr val="444444"/>
                </a:solidFill>
                <a:latin typeface="inherit"/>
              </a:rPr>
              <a:t>. Later, it rebranded as </a:t>
            </a:r>
            <a:r>
              <a:rPr lang="en-US" dirty="0" err="1">
                <a:solidFill>
                  <a:srgbClr val="444444"/>
                </a:solidFill>
                <a:latin typeface="inherit"/>
              </a:rPr>
              <a:t>Daraz</a:t>
            </a:r>
            <a:r>
              <a:rPr lang="en-US" dirty="0">
                <a:solidFill>
                  <a:srgbClr val="444444"/>
                </a:solidFill>
                <a:latin typeface="inherit"/>
              </a:rPr>
              <a:t> and sold various products under different categories online with free/paid delivery.</a:t>
            </a:r>
            <a:endParaRPr lang="en-US" b="0" i="0" dirty="0">
              <a:solidFill>
                <a:srgbClr val="444444"/>
              </a:solidFill>
              <a:effectLst/>
              <a:latin typeface="Open Sans"/>
            </a:endParaRPr>
          </a:p>
        </p:txBody>
      </p:sp>
    </p:spTree>
    <p:extLst>
      <p:ext uri="{BB962C8B-B14F-4D97-AF65-F5344CB8AC3E}">
        <p14:creationId xmlns:p14="http://schemas.microsoft.com/office/powerpoint/2010/main" val="1992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The Procurement Process and the Supply Chain </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dirty="0"/>
              <a:t>The subject of B2B e-commerce can be complex because there are so many ways the Internet can be used to support the exchange of goods and payments among organizations, efficient supply chains, and collaboration. </a:t>
            </a:r>
          </a:p>
          <a:p>
            <a:pPr marL="0" indent="0">
              <a:buNone/>
            </a:pPr>
            <a:r>
              <a:rPr lang="en-US" sz="2800" dirty="0"/>
              <a:t>At the most basic level, B2B digital e-commerce is about changing the procurement process (how business firms purchase goods they need to produce goods they will ultimately sell to consumers) of thousands of firms across the United States and the world.</a:t>
            </a:r>
            <a:endParaRPr lang="en-US" sz="2800" b="1" dirty="0"/>
          </a:p>
        </p:txBody>
      </p:sp>
    </p:spTree>
    <p:extLst>
      <p:ext uri="{BB962C8B-B14F-4D97-AF65-F5344CB8AC3E}">
        <p14:creationId xmlns:p14="http://schemas.microsoft.com/office/powerpoint/2010/main" val="130777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The Procurement Process and the Supply Chain </a:t>
            </a:r>
          </a:p>
        </p:txBody>
      </p:sp>
      <p:pic>
        <p:nvPicPr>
          <p:cNvPr id="3" name="Content Placeholder 2">
            <a:extLst>
              <a:ext uri="{FF2B5EF4-FFF2-40B4-BE49-F238E27FC236}">
                <a16:creationId xmlns:a16="http://schemas.microsoft.com/office/drawing/2014/main" id="{4DB93541-FE58-4C8E-9710-FF9BA2FA40CF}"/>
              </a:ext>
            </a:extLst>
          </p:cNvPr>
          <p:cNvPicPr>
            <a:picLocks noGrp="1" noChangeAspect="1"/>
          </p:cNvPicPr>
          <p:nvPr>
            <p:ph idx="1"/>
          </p:nvPr>
        </p:nvPicPr>
        <p:blipFill>
          <a:blip r:embed="rId2"/>
          <a:stretch>
            <a:fillRect/>
          </a:stretch>
        </p:blipFill>
        <p:spPr>
          <a:xfrm>
            <a:off x="2557670" y="1915370"/>
            <a:ext cx="6877878" cy="4574068"/>
          </a:xfrm>
          <a:prstGeom prst="rect">
            <a:avLst/>
          </a:prstGeom>
        </p:spPr>
      </p:pic>
    </p:spTree>
    <p:extLst>
      <p:ext uri="{BB962C8B-B14F-4D97-AF65-F5344CB8AC3E}">
        <p14:creationId xmlns:p14="http://schemas.microsoft.com/office/powerpoint/2010/main" val="108008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The Procurement Process and the Supply Chain </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92500"/>
          </a:bodyPr>
          <a:lstStyle/>
          <a:p>
            <a:pPr marL="0" indent="0">
              <a:buNone/>
            </a:pPr>
            <a:r>
              <a:rPr lang="en-US" sz="2800" dirty="0"/>
              <a:t>Types of Procurement Two distinctions are important for understanding how B2B e-commerce can improve the procurement process. </a:t>
            </a:r>
          </a:p>
          <a:p>
            <a:pPr marL="0" indent="0">
              <a:buNone/>
            </a:pPr>
            <a:r>
              <a:rPr lang="en-US" sz="2800" dirty="0"/>
              <a:t>First, firms make purchases of two kinds of goods from suppliers: </a:t>
            </a:r>
            <a:r>
              <a:rPr lang="en-US" sz="2800" b="1" dirty="0"/>
              <a:t>direct goods and indirect goods</a:t>
            </a:r>
          </a:p>
          <a:p>
            <a:pPr marL="0" indent="0">
              <a:buNone/>
            </a:pPr>
            <a:r>
              <a:rPr lang="en-US" sz="2800" b="1" dirty="0"/>
              <a:t>Direct goods</a:t>
            </a:r>
            <a:r>
              <a:rPr lang="en-US" sz="2800" dirty="0"/>
              <a:t> are goods integrally involved in the production process; for instance, when an automobile manufacturer purchases sheet steel for auto body production. </a:t>
            </a:r>
          </a:p>
          <a:p>
            <a:pPr marL="0" indent="0">
              <a:buNone/>
            </a:pPr>
            <a:r>
              <a:rPr lang="en-US" sz="2800" b="1" dirty="0"/>
              <a:t>Indirect goods</a:t>
            </a:r>
            <a:r>
              <a:rPr lang="en-US" sz="2800" dirty="0"/>
              <a:t> are all other goods not directly involved in the production process, such as office supplies and maintenance products. Often these goods are called MRO goods—products for maintenance, repair, and operations</a:t>
            </a:r>
            <a:endParaRPr lang="en-US" sz="2800" b="1" dirty="0"/>
          </a:p>
        </p:txBody>
      </p:sp>
    </p:spTree>
    <p:extLst>
      <p:ext uri="{BB962C8B-B14F-4D97-AF65-F5344CB8AC3E}">
        <p14:creationId xmlns:p14="http://schemas.microsoft.com/office/powerpoint/2010/main" val="314457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Multi Tier Supply Chain </a:t>
            </a:r>
          </a:p>
        </p:txBody>
      </p:sp>
      <p:pic>
        <p:nvPicPr>
          <p:cNvPr id="3" name="Content Placeholder 2">
            <a:extLst>
              <a:ext uri="{FF2B5EF4-FFF2-40B4-BE49-F238E27FC236}">
                <a16:creationId xmlns:a16="http://schemas.microsoft.com/office/drawing/2014/main" id="{014F172E-D3C9-4973-822C-F7CB11446B66}"/>
              </a:ext>
            </a:extLst>
          </p:cNvPr>
          <p:cNvPicPr>
            <a:picLocks noGrp="1" noChangeAspect="1"/>
          </p:cNvPicPr>
          <p:nvPr>
            <p:ph idx="1"/>
          </p:nvPr>
        </p:nvPicPr>
        <p:blipFill>
          <a:blip r:embed="rId2"/>
          <a:stretch>
            <a:fillRect/>
          </a:stretch>
        </p:blipFill>
        <p:spPr>
          <a:xfrm>
            <a:off x="3159125" y="2097881"/>
            <a:ext cx="5848350" cy="4324350"/>
          </a:xfrm>
          <a:prstGeom prst="rect">
            <a:avLst/>
          </a:prstGeom>
        </p:spPr>
      </p:pic>
    </p:spTree>
    <p:extLst>
      <p:ext uri="{BB962C8B-B14F-4D97-AF65-F5344CB8AC3E}">
        <p14:creationId xmlns:p14="http://schemas.microsoft.com/office/powerpoint/2010/main" val="21200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Trends in Supply Chain Management and Collaborative Commerce</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a:bodyPr>
          <a:lstStyle/>
          <a:p>
            <a:pPr marL="0" indent="0">
              <a:buNone/>
            </a:pPr>
            <a:r>
              <a:rPr lang="en-US" sz="2800" b="1" dirty="0"/>
              <a:t>Supply chain management (SCM)</a:t>
            </a:r>
            <a:r>
              <a:rPr lang="en-US" sz="2800" dirty="0"/>
              <a:t> refers to a wide variety of activities that firms and industries use to coordinate the key players in their procurement process. For the most part, today’s procurement managers still work with telephones, e-mail, fax machines, face-to-face conversations, and instinct, relying on trusted long-term suppliers for their strategic purchases of goods directly involved in the production process.</a:t>
            </a:r>
          </a:p>
          <a:p>
            <a:pPr marL="0" indent="0">
              <a:buNone/>
            </a:pPr>
            <a:r>
              <a:rPr lang="en-US" sz="2800" b="1" dirty="0"/>
              <a:t>Video on Supply Chain Management</a:t>
            </a:r>
          </a:p>
        </p:txBody>
      </p:sp>
    </p:spTree>
    <p:extLst>
      <p:ext uri="{BB962C8B-B14F-4D97-AF65-F5344CB8AC3E}">
        <p14:creationId xmlns:p14="http://schemas.microsoft.com/office/powerpoint/2010/main" val="335934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Electronic Data Interchange (EDI)</a:t>
            </a:r>
          </a:p>
        </p:txBody>
      </p:sp>
      <p:sp>
        <p:nvSpPr>
          <p:cNvPr id="5" name="Content Placeholder 2">
            <a:extLst>
              <a:ext uri="{FF2B5EF4-FFF2-40B4-BE49-F238E27FC236}">
                <a16:creationId xmlns:a16="http://schemas.microsoft.com/office/drawing/2014/main" id="{068D5A7B-BD31-46B0-AFFA-41FEDE606440}"/>
              </a:ext>
            </a:extLst>
          </p:cNvPr>
          <p:cNvSpPr>
            <a:spLocks noGrp="1"/>
          </p:cNvSpPr>
          <p:nvPr>
            <p:ph idx="1"/>
          </p:nvPr>
        </p:nvSpPr>
        <p:spPr>
          <a:xfrm>
            <a:off x="371061" y="2027583"/>
            <a:ext cx="11423374" cy="4465982"/>
          </a:xfrm>
        </p:spPr>
        <p:txBody>
          <a:bodyPr>
            <a:normAutofit fontScale="70000" lnSpcReduction="20000"/>
          </a:bodyPr>
          <a:lstStyle/>
          <a:p>
            <a:pPr marL="0" indent="0">
              <a:buNone/>
            </a:pPr>
            <a:r>
              <a:rPr lang="en-US" sz="3100" dirty="0"/>
              <a:t>As noted in the previous section, B2B e-commerce did not originate with the Internet, but in fact has its roots in technologies such as EDI that were first developed in the mid-1970s and 1980s. </a:t>
            </a:r>
          </a:p>
          <a:p>
            <a:pPr marL="0" indent="0">
              <a:buNone/>
            </a:pPr>
            <a:r>
              <a:rPr lang="en-US" sz="3100" dirty="0"/>
              <a:t>EDI is a broadly defined communications protocol for exchanging documents among computers using technical standards developed by the American National Standards Institute (ANSI X12 standards) and international bodies such as the United Nations (EDIFACT standards). </a:t>
            </a:r>
          </a:p>
          <a:p>
            <a:pPr marL="0" indent="0">
              <a:buNone/>
            </a:pPr>
            <a:r>
              <a:rPr lang="en-US" sz="3100" dirty="0"/>
              <a:t>EDI was developed to reduce the cost, delays, and errors inherent in the manual exchanges of documents such as purchase orders, shipping documents, price lists, payments, and customer data. EDI differs from an unstructured message because its messages are organized with distinct fields for each of the important pieces of information in a commercial transaction such as transaction date, product purchased, amount, sender’s name, address, and recipient’s name.</a:t>
            </a:r>
          </a:p>
          <a:p>
            <a:pPr marL="0" indent="0">
              <a:buNone/>
            </a:pPr>
            <a:endParaRPr lang="en-US" sz="3100" dirty="0"/>
          </a:p>
          <a:p>
            <a:pPr marL="0" indent="0">
              <a:buNone/>
            </a:pPr>
            <a:r>
              <a:rPr lang="en-US" sz="2800" b="1" dirty="0"/>
              <a:t>Short View on EDI</a:t>
            </a:r>
          </a:p>
        </p:txBody>
      </p:sp>
    </p:spTree>
    <p:extLst>
      <p:ext uri="{BB962C8B-B14F-4D97-AF65-F5344CB8AC3E}">
        <p14:creationId xmlns:p14="http://schemas.microsoft.com/office/powerpoint/2010/main" val="321552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B837-ACA7-4A49-8BEB-5266E5F559D2}"/>
              </a:ext>
            </a:extLst>
          </p:cNvPr>
          <p:cNvSpPr>
            <a:spLocks noGrp="1"/>
          </p:cNvSpPr>
          <p:nvPr>
            <p:ph type="title"/>
          </p:nvPr>
        </p:nvSpPr>
        <p:spPr>
          <a:xfrm>
            <a:off x="649357" y="596348"/>
            <a:ext cx="10259435" cy="1232108"/>
          </a:xfrm>
        </p:spPr>
        <p:txBody>
          <a:bodyPr/>
          <a:lstStyle/>
          <a:p>
            <a:r>
              <a:rPr lang="en-US" sz="3200" b="1" dirty="0"/>
              <a:t>Electronic Data Interchange (EDI)</a:t>
            </a:r>
          </a:p>
        </p:txBody>
      </p:sp>
      <p:pic>
        <p:nvPicPr>
          <p:cNvPr id="3" name="Content Placeholder 2">
            <a:extLst>
              <a:ext uri="{FF2B5EF4-FFF2-40B4-BE49-F238E27FC236}">
                <a16:creationId xmlns:a16="http://schemas.microsoft.com/office/drawing/2014/main" id="{FB9EBAF6-A90E-425C-9CC1-E7F0C9CE0061}"/>
              </a:ext>
            </a:extLst>
          </p:cNvPr>
          <p:cNvPicPr>
            <a:picLocks noGrp="1" noChangeAspect="1"/>
          </p:cNvPicPr>
          <p:nvPr>
            <p:ph idx="1"/>
          </p:nvPr>
        </p:nvPicPr>
        <p:blipFill>
          <a:blip r:embed="rId2"/>
          <a:stretch>
            <a:fillRect/>
          </a:stretch>
        </p:blipFill>
        <p:spPr>
          <a:xfrm>
            <a:off x="3911895" y="2027238"/>
            <a:ext cx="4342810" cy="4465637"/>
          </a:xfrm>
          <a:prstGeom prst="rect">
            <a:avLst/>
          </a:prstGeom>
        </p:spPr>
      </p:pic>
    </p:spTree>
    <p:extLst>
      <p:ext uri="{BB962C8B-B14F-4D97-AF65-F5344CB8AC3E}">
        <p14:creationId xmlns:p14="http://schemas.microsoft.com/office/powerpoint/2010/main" val="54966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5592</TotalTime>
  <Words>5687</Words>
  <Application>Microsoft Office PowerPoint</Application>
  <PresentationFormat>Widescreen</PresentationFormat>
  <Paragraphs>247</Paragraphs>
  <Slides>96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Calibri</vt:lpstr>
      <vt:lpstr>inherit</vt:lpstr>
      <vt:lpstr>Open Sans</vt:lpstr>
      <vt:lpstr>Wingdings</vt:lpstr>
      <vt:lpstr>Educational subjects 16x9</vt:lpstr>
      <vt:lpstr>E-COMMERCE (ECM-133)</vt:lpstr>
      <vt:lpstr>UNIT IV E-COMMERCE IN ACTION</vt:lpstr>
      <vt:lpstr>UNIT IV E-COMMERCE IN ACTION</vt:lpstr>
      <vt:lpstr>ONLINE RETAIL AND SERVICES </vt:lpstr>
      <vt:lpstr>ONLINE RETAIL AND SERVICES – RETAIL INDUSTRY</vt:lpstr>
      <vt:lpstr>ONLINE RETAIL AND SERVICES – RETAIL INDUSTRY</vt:lpstr>
      <vt:lpstr>ONLINE RETAIL AND SERVICES</vt:lpstr>
      <vt:lpstr>ONLINE RETAIL AND SERVICES – ONLINE RETAILING</vt:lpstr>
      <vt:lpstr>Top online shopping portals acquired recently in 2018</vt:lpstr>
      <vt:lpstr>Top online shopping portals acquired recently in 2018</vt:lpstr>
      <vt:lpstr>ONLINE RETAIL : ADVANTAGES AND CHALLANGES</vt:lpstr>
      <vt:lpstr>ONLINE RETAIL : MULTI-CHANNEL INTEGRATION</vt:lpstr>
      <vt:lpstr>ONLINE RETAIL : MULTI-CHANNEL INTEGRATION</vt:lpstr>
      <vt:lpstr>ANALYZING THE VIABILITY OF ONLINE FIRMS</vt:lpstr>
      <vt:lpstr>STRATEGIC ANALYSIS AND FACTORS</vt:lpstr>
      <vt:lpstr>STRATEGIC ANALYSIS AND FACTORS</vt:lpstr>
      <vt:lpstr>FINANCIAL ANALYSIS</vt:lpstr>
      <vt:lpstr>FINANCIAL ANALYSIS – FIRMS STATEMENT OF OPERATION</vt:lpstr>
      <vt:lpstr>FINANCIAL ANALYSIS – FIRMS STATEMENT OF OPERATION</vt:lpstr>
      <vt:lpstr>FINANCIAL ANALYSIS – FIRMS STATEMENT OF OPERATION</vt:lpstr>
      <vt:lpstr>E-TAILING BUSINESS MODELS</vt:lpstr>
      <vt:lpstr>E-TAILING BUSINESS MODELS</vt:lpstr>
      <vt:lpstr>E-TAILING BUSINESS MODELS</vt:lpstr>
      <vt:lpstr>E-TAILING BUSINESS MODELS</vt:lpstr>
      <vt:lpstr>THE SERVICE SECTOR : ONLINE AND OFFLINE</vt:lpstr>
      <vt:lpstr>THE SERVICE SECTOR : ONLINE AND OFFLINE</vt:lpstr>
      <vt:lpstr>THE SERVICE SECTOR : ONLINE AND OFFLINE</vt:lpstr>
      <vt:lpstr>UNIT IV : E-COMMERCE IN ACTION</vt:lpstr>
      <vt:lpstr>Online Content and Media – Recent Trends</vt:lpstr>
      <vt:lpstr>Online Content and Media – Recent Trends</vt:lpstr>
      <vt:lpstr>Online Content and Media – Recent Trends</vt:lpstr>
      <vt:lpstr>Content Audience and Market:  Where Are the Eyeballs and the Money?</vt:lpstr>
      <vt:lpstr>Content Audience and Market:  Where Are the Eyeballs and the Money?</vt:lpstr>
      <vt:lpstr>THREE REVENUE MODELS FOR DIGITAL CONTENT DELIVERY</vt:lpstr>
      <vt:lpstr>ONLINE CONTENT CONSUMPTION</vt:lpstr>
      <vt:lpstr>PAID ONLINE ENTERTAINMENT CONTENT REVENUES</vt:lpstr>
      <vt:lpstr>TOP ONLINE VIDEO SITES</vt:lpstr>
      <vt:lpstr>Digital Rights Management (DRM) and Walled Gardens</vt:lpstr>
      <vt:lpstr>Digital Rights Management (DRM) and Walled Gardens</vt:lpstr>
      <vt:lpstr>Media Convergence: Technology, Content, and Industry Structure </vt:lpstr>
      <vt:lpstr>CONVERGENCE AND TRANSFORMATION OF CONTENT:  BOOKS</vt:lpstr>
      <vt:lpstr>The Online Publishing Industry</vt:lpstr>
      <vt:lpstr>Online Newspapers</vt:lpstr>
      <vt:lpstr>Audience Size and Growth</vt:lpstr>
      <vt:lpstr>E-Books and Online Book Publishing</vt:lpstr>
      <vt:lpstr>Amazon and Apple: The New Digital Media Ecosystems</vt:lpstr>
      <vt:lpstr>What Are the Challenges of the Digital E-Book Platform?</vt:lpstr>
      <vt:lpstr>E-Book Business Models</vt:lpstr>
      <vt:lpstr>The Online entertainment industry</vt:lpstr>
      <vt:lpstr>Online Entertainment Audience Size and Growth</vt:lpstr>
      <vt:lpstr>Users role in entertainment</vt:lpstr>
      <vt:lpstr>Movie business share</vt:lpstr>
      <vt:lpstr>CONSUMER SPENDING ON MUSIC</vt:lpstr>
      <vt:lpstr>CONSUMER SPENDING ON GAMES</vt:lpstr>
      <vt:lpstr>ENTERTAINMENT INDUSTRY VALUE CHAINS</vt:lpstr>
      <vt:lpstr>UNIT IV : E-COMMERCE IN ACTION</vt:lpstr>
      <vt:lpstr>Social networks, auctions, and portals</vt:lpstr>
      <vt:lpstr>Difference Between Social Networks and Portals</vt:lpstr>
      <vt:lpstr>Difference Between Social Networks and Portals</vt:lpstr>
      <vt:lpstr>Other social sites</vt:lpstr>
      <vt:lpstr>Time spent on top websites</vt:lpstr>
      <vt:lpstr>Types of social networks and communities</vt:lpstr>
      <vt:lpstr>Social network features and technologies</vt:lpstr>
      <vt:lpstr>Online Auctions</vt:lpstr>
      <vt:lpstr>Online Auctions</vt:lpstr>
      <vt:lpstr>Why Are Auctions So Popular? Benefits and Costs of Auctions</vt:lpstr>
      <vt:lpstr>Why Are Auctions So Popular? Benefits and Costs of Auctions</vt:lpstr>
      <vt:lpstr>Why Are Auctions So Popular? Benefits and Costs of Auctions</vt:lpstr>
      <vt:lpstr>Why Are Auctions So Popular? Benefits and Costs of Auctions</vt:lpstr>
      <vt:lpstr>Why Are Auctions So Popular? Benefits and Costs of Auctions</vt:lpstr>
      <vt:lpstr>Risks and Costs of Auctions for Consumers and Businesses</vt:lpstr>
      <vt:lpstr>Types of Auction and Pricing Mechanisms</vt:lpstr>
      <vt:lpstr>Risks and Costs of Auctions for Consumers and Businesses</vt:lpstr>
      <vt:lpstr>Factors when choosing auctions</vt:lpstr>
      <vt:lpstr>E-Commerce Portals</vt:lpstr>
      <vt:lpstr>Portal – Type of Auction Frauds</vt:lpstr>
      <vt:lpstr>Portal – Type of Auction Frauds</vt:lpstr>
      <vt:lpstr>Top Portals</vt:lpstr>
      <vt:lpstr>Types of Portals: General-purpose and Vertical Market</vt:lpstr>
      <vt:lpstr>Types of Portals: General-purpose and Vertical Market</vt:lpstr>
      <vt:lpstr>Portal Revenue Sources</vt:lpstr>
      <vt:lpstr>Portal Revenue Sources</vt:lpstr>
      <vt:lpstr>UNIT IV E-COMMERCE IN ACTION</vt:lpstr>
      <vt:lpstr>Major Trends B2B E-Commerce</vt:lpstr>
      <vt:lpstr>Major Trends B2B E-Commerce</vt:lpstr>
      <vt:lpstr>Evolution of Technology in B2B Commerce</vt:lpstr>
      <vt:lpstr>Evolution of Technology in B2B Commerce</vt:lpstr>
      <vt:lpstr>Evolution of Technology in B2B Commerce</vt:lpstr>
      <vt:lpstr>Growth of B2B Commerce</vt:lpstr>
      <vt:lpstr>The Procurement Process and the Supply Chain </vt:lpstr>
      <vt:lpstr>The Procurement Process and the Supply Chain </vt:lpstr>
      <vt:lpstr>The Procurement Process and the Supply Chain </vt:lpstr>
      <vt:lpstr>Multi Tier Supply Chain </vt:lpstr>
      <vt:lpstr>Trends in Supply Chain Management and Collaborative Commerce</vt:lpstr>
      <vt:lpstr>Electronic Data Interchange (EDI)</vt:lpstr>
      <vt:lpstr>Electronic Data Interchange (EDI)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Deepak Vishwakarma</dc:creator>
  <cp:lastModifiedBy>Deepak Vishwakarma</cp:lastModifiedBy>
  <cp:revision>516</cp:revision>
  <dcterms:created xsi:type="dcterms:W3CDTF">2018-11-18T13:04:22Z</dcterms:created>
  <dcterms:modified xsi:type="dcterms:W3CDTF">2019-04-01T02:41:51Z</dcterms:modified>
</cp:coreProperties>
</file>